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63" r:id="rId3"/>
    <p:sldId id="257" r:id="rId4"/>
    <p:sldId id="258" r:id="rId5"/>
    <p:sldId id="259" r:id="rId6"/>
    <p:sldId id="260" r:id="rId7"/>
    <p:sldId id="4056" r:id="rId8"/>
    <p:sldId id="261" r:id="rId9"/>
    <p:sldId id="4050" r:id="rId10"/>
    <p:sldId id="4054" r:id="rId11"/>
    <p:sldId id="4051" r:id="rId12"/>
    <p:sldId id="4052" r:id="rId13"/>
    <p:sldId id="520" r:id="rId14"/>
    <p:sldId id="4017" r:id="rId15"/>
    <p:sldId id="4014" r:id="rId16"/>
    <p:sldId id="4015" r:id="rId17"/>
    <p:sldId id="4016" r:id="rId18"/>
    <p:sldId id="4045" r:id="rId19"/>
    <p:sldId id="4030" r:id="rId20"/>
    <p:sldId id="4040" r:id="rId21"/>
    <p:sldId id="4042" r:id="rId22"/>
    <p:sldId id="4057" r:id="rId23"/>
    <p:sldId id="4047" r:id="rId24"/>
    <p:sldId id="4055" r:id="rId25"/>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F84"/>
    <a:srgbClr val="667BA2"/>
    <a:srgbClr val="8E8CCC"/>
    <a:srgbClr val="8F649C"/>
    <a:srgbClr val="9C68BC"/>
    <a:srgbClr val="B289CB"/>
    <a:srgbClr val="262626"/>
    <a:srgbClr val="121224"/>
    <a:srgbClr val="090911"/>
    <a:srgbClr val="001D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extLst>
              <c:ext xmlns:c16="http://schemas.microsoft.com/office/drawing/2014/chart" uri="{C3380CC4-5D6E-409C-BE32-E72D297353CC}">
                <c16:uniqueId val="{00000001-C164-4796-8A05-F28052F74C6D}"/>
              </c:ext>
            </c:extLst>
          </c:dPt>
          <c:dPt>
            <c:idx val="1"/>
            <c:bubble3D val="0"/>
            <c:explosion val="29"/>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extLst>
              <c:ext xmlns:c16="http://schemas.microsoft.com/office/drawing/2014/chart" uri="{C3380CC4-5D6E-409C-BE32-E72D297353CC}">
                <c16:uniqueId val="{00000003-C164-4796-8A05-F28052F74C6D}"/>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extLst>
              <c:ext xmlns:c16="http://schemas.microsoft.com/office/drawing/2014/chart" uri="{C3380CC4-5D6E-409C-BE32-E72D297353CC}">
                <c16:uniqueId val="{00000005-C164-4796-8A05-F28052F74C6D}"/>
              </c:ext>
            </c:extLst>
          </c:dPt>
          <c:dLbls>
            <c:dLbl>
              <c:idx val="2"/>
              <c:layout>
                <c:manualLayout>
                  <c:x val="-8.1489595405660462E-2"/>
                  <c:y val="6.1342592592592594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164-4796-8A05-F28052F74C6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lt-LT"/>
              </a:p>
            </c:txPr>
            <c:showLegendKey val="0"/>
            <c:showVal val="0"/>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Lapas1!$B$56:$B$58</c:f>
              <c:strCache>
                <c:ptCount val="3"/>
                <c:pt idx="0">
                  <c:v>Parengiamoji parama </c:v>
                </c:pt>
                <c:pt idx="1">
                  <c:v>Vietos plėtros strategijų įgyvendinimas </c:v>
                </c:pt>
                <c:pt idx="2">
                  <c:v>Vietos veiklos grupių bendradarbiavimas </c:v>
                </c:pt>
              </c:strCache>
            </c:strRef>
          </c:cat>
          <c:val>
            <c:numRef>
              <c:f>Lapas1!$C$56:$C$58</c:f>
              <c:numCache>
                <c:formatCode>0.0</c:formatCode>
                <c:ptCount val="3"/>
                <c:pt idx="0">
                  <c:v>210766.50378700002</c:v>
                </c:pt>
                <c:pt idx="1">
                  <c:v>12500000.042597502</c:v>
                </c:pt>
                <c:pt idx="2">
                  <c:v>399999.98591500003</c:v>
                </c:pt>
              </c:numCache>
            </c:numRef>
          </c:val>
          <c:extLst>
            <c:ext xmlns:c16="http://schemas.microsoft.com/office/drawing/2014/chart" uri="{C3380CC4-5D6E-409C-BE32-E72D297353CC}">
              <c16:uniqueId val="{00000006-C164-4796-8A05-F28052F74C6D}"/>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t-L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os vietos rezervavimo ženklas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A363D9-3CB2-4ED7-8FB7-5FFF475D9D05}" type="datetimeFigureOut">
              <a:rPr lang="lt-LT" smtClean="0"/>
              <a:t>2021-04-29</a:t>
            </a:fld>
            <a:endParaRPr lang="lt-LT"/>
          </a:p>
        </p:txBody>
      </p:sp>
      <p:sp>
        <p:nvSpPr>
          <p:cNvPr id="4" name="Skaidrės vaizdo vietos rezervavimo ženkla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Pastabų vietos rezervavimo ženkl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6" name="Poraštės vietos rezervavimo ženklas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kaidrės numerio vietos rezervavimo ženklas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311DC0-6653-4773-9AB1-329883AB6370}" type="slidenum">
              <a:rPr lang="lt-LT" smtClean="0"/>
              <a:t>‹#›</a:t>
            </a:fld>
            <a:endParaRPr lang="lt-LT"/>
          </a:p>
        </p:txBody>
      </p:sp>
    </p:spTree>
    <p:extLst>
      <p:ext uri="{BB962C8B-B14F-4D97-AF65-F5344CB8AC3E}">
        <p14:creationId xmlns:p14="http://schemas.microsoft.com/office/powerpoint/2010/main" val="2336834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12DEA36-1EC0-4DBE-B026-E3009FC07BB1}" type="slidenum">
              <a:rPr lang="lt-LT" smtClean="0"/>
              <a:t>14</a:t>
            </a:fld>
            <a:endParaRPr lang="lt-LT"/>
          </a:p>
        </p:txBody>
      </p:sp>
    </p:spTree>
    <p:extLst>
      <p:ext uri="{BB962C8B-B14F-4D97-AF65-F5344CB8AC3E}">
        <p14:creationId xmlns:p14="http://schemas.microsoft.com/office/powerpoint/2010/main" val="555966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12DEA36-1EC0-4DBE-B026-E3009FC07BB1}" type="slidenum">
              <a:rPr lang="lt-LT" smtClean="0"/>
              <a:t>15</a:t>
            </a:fld>
            <a:endParaRPr lang="lt-LT"/>
          </a:p>
        </p:txBody>
      </p:sp>
    </p:spTree>
    <p:extLst>
      <p:ext uri="{BB962C8B-B14F-4D97-AF65-F5344CB8AC3E}">
        <p14:creationId xmlns:p14="http://schemas.microsoft.com/office/powerpoint/2010/main" val="772481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12DEA36-1EC0-4DBE-B026-E3009FC07BB1}" type="slidenum">
              <a:rPr lang="lt-LT" smtClean="0"/>
              <a:t>16</a:t>
            </a:fld>
            <a:endParaRPr lang="lt-LT"/>
          </a:p>
        </p:txBody>
      </p:sp>
    </p:spTree>
    <p:extLst>
      <p:ext uri="{BB962C8B-B14F-4D97-AF65-F5344CB8AC3E}">
        <p14:creationId xmlns:p14="http://schemas.microsoft.com/office/powerpoint/2010/main" val="2047367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12DEA36-1EC0-4DBE-B026-E3009FC07BB1}" type="slidenum">
              <a:rPr lang="lt-LT" smtClean="0"/>
              <a:t>17</a:t>
            </a:fld>
            <a:endParaRPr lang="lt-LT"/>
          </a:p>
        </p:txBody>
      </p:sp>
    </p:spTree>
    <p:extLst>
      <p:ext uri="{BB962C8B-B14F-4D97-AF65-F5344CB8AC3E}">
        <p14:creationId xmlns:p14="http://schemas.microsoft.com/office/powerpoint/2010/main" val="1206583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10"/>
          </p:nvPr>
        </p:nvSpPr>
        <p:spPr/>
        <p:txBody>
          <a:bodyPr/>
          <a:lstStyle/>
          <a:p>
            <a:fld id="{612DEA36-1EC0-4DBE-B026-E3009FC07BB1}" type="slidenum">
              <a:rPr lang="lt-LT" smtClean="0"/>
              <a:t>18</a:t>
            </a:fld>
            <a:endParaRPr lang="lt-LT"/>
          </a:p>
        </p:txBody>
      </p:sp>
    </p:spTree>
    <p:extLst>
      <p:ext uri="{BB962C8B-B14F-4D97-AF65-F5344CB8AC3E}">
        <p14:creationId xmlns:p14="http://schemas.microsoft.com/office/powerpoint/2010/main" val="1629648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10"/>
          </p:nvPr>
        </p:nvSpPr>
        <p:spPr/>
        <p:txBody>
          <a:bodyPr/>
          <a:lstStyle/>
          <a:p>
            <a:fld id="{612DEA36-1EC0-4DBE-B026-E3009FC07BB1}" type="slidenum">
              <a:rPr lang="lt-LT" smtClean="0"/>
              <a:t>20</a:t>
            </a:fld>
            <a:endParaRPr lang="lt-LT"/>
          </a:p>
        </p:txBody>
      </p:sp>
    </p:spTree>
    <p:extLst>
      <p:ext uri="{BB962C8B-B14F-4D97-AF65-F5344CB8AC3E}">
        <p14:creationId xmlns:p14="http://schemas.microsoft.com/office/powerpoint/2010/main" val="1826765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10"/>
          </p:nvPr>
        </p:nvSpPr>
        <p:spPr/>
        <p:txBody>
          <a:bodyPr/>
          <a:lstStyle/>
          <a:p>
            <a:fld id="{612DEA36-1EC0-4DBE-B026-E3009FC07BB1}" type="slidenum">
              <a:rPr lang="lt-LT" smtClean="0"/>
              <a:t>21</a:t>
            </a:fld>
            <a:endParaRPr lang="lt-LT"/>
          </a:p>
        </p:txBody>
      </p:sp>
    </p:spTree>
    <p:extLst>
      <p:ext uri="{BB962C8B-B14F-4D97-AF65-F5344CB8AC3E}">
        <p14:creationId xmlns:p14="http://schemas.microsoft.com/office/powerpoint/2010/main" val="2681663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10"/>
          </p:nvPr>
        </p:nvSpPr>
        <p:spPr/>
        <p:txBody>
          <a:bodyPr/>
          <a:lstStyle/>
          <a:p>
            <a:fld id="{612DEA36-1EC0-4DBE-B026-E3009FC07BB1}" type="slidenum">
              <a:rPr lang="lt-LT" smtClean="0"/>
              <a:t>22</a:t>
            </a:fld>
            <a:endParaRPr lang="lt-LT"/>
          </a:p>
        </p:txBody>
      </p:sp>
    </p:spTree>
    <p:extLst>
      <p:ext uri="{BB962C8B-B14F-4D97-AF65-F5344CB8AC3E}">
        <p14:creationId xmlns:p14="http://schemas.microsoft.com/office/powerpoint/2010/main" val="1568744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10"/>
          </p:nvPr>
        </p:nvSpPr>
        <p:spPr/>
        <p:txBody>
          <a:bodyPr/>
          <a:lstStyle/>
          <a:p>
            <a:fld id="{612DEA36-1EC0-4DBE-B026-E3009FC07BB1}" type="slidenum">
              <a:rPr lang="lt-LT" smtClean="0"/>
              <a:t>23</a:t>
            </a:fld>
            <a:endParaRPr lang="lt-LT"/>
          </a:p>
        </p:txBody>
      </p:sp>
    </p:spTree>
    <p:extLst>
      <p:ext uri="{BB962C8B-B14F-4D97-AF65-F5344CB8AC3E}">
        <p14:creationId xmlns:p14="http://schemas.microsoft.com/office/powerpoint/2010/main" val="4229350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A43F7234-82E3-4870-A64F-7FE6F5E1BB10}"/>
              </a:ext>
            </a:extLst>
          </p:cNvPr>
          <p:cNvSpPr>
            <a:spLocks noGrp="1"/>
          </p:cNvSpPr>
          <p:nvPr>
            <p:ph type="ctrTitle"/>
          </p:nvPr>
        </p:nvSpPr>
        <p:spPr>
          <a:xfrm>
            <a:off x="1524000" y="1122363"/>
            <a:ext cx="9144000" cy="2387600"/>
          </a:xfrm>
        </p:spPr>
        <p:txBody>
          <a:bodyPr anchor="b"/>
          <a:lstStyle>
            <a:lvl1pPr algn="ctr">
              <a:defRPr sz="6000"/>
            </a:lvl1pPr>
          </a:lstStyle>
          <a:p>
            <a:r>
              <a:rPr lang="lt-LT"/>
              <a:t>Spustelėję redaguokite stilių</a:t>
            </a:r>
          </a:p>
        </p:txBody>
      </p:sp>
      <p:sp>
        <p:nvSpPr>
          <p:cNvPr id="3" name="Antrinis pavadinimas 2">
            <a:extLst>
              <a:ext uri="{FF2B5EF4-FFF2-40B4-BE49-F238E27FC236}">
                <a16:creationId xmlns:a16="http://schemas.microsoft.com/office/drawing/2014/main" id="{82A19ED2-8690-4A14-9130-BD6809257F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lt-LT"/>
              <a:t>Spustelėkite norėdami redaguoti šablono paantraštės stilių</a:t>
            </a:r>
          </a:p>
        </p:txBody>
      </p:sp>
      <p:sp>
        <p:nvSpPr>
          <p:cNvPr id="4" name="Datos vietos rezervavimo ženklas 3">
            <a:extLst>
              <a:ext uri="{FF2B5EF4-FFF2-40B4-BE49-F238E27FC236}">
                <a16:creationId xmlns:a16="http://schemas.microsoft.com/office/drawing/2014/main" id="{AA956EC1-04E9-4D59-9438-D58F50ED02EA}"/>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5" name="Poraštės vietos rezervavimo ženklas 4">
            <a:extLst>
              <a:ext uri="{FF2B5EF4-FFF2-40B4-BE49-F238E27FC236}">
                <a16:creationId xmlns:a16="http://schemas.microsoft.com/office/drawing/2014/main" id="{63FD44E5-0AAE-4874-99D9-5CECC9CEB2E8}"/>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9762BDBE-2EDF-490D-9997-4FC128BE6CE3}"/>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1944025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CF325A59-25EF-479D-BBC1-FFAE7DB07E61}"/>
              </a:ext>
            </a:extLst>
          </p:cNvPr>
          <p:cNvSpPr>
            <a:spLocks noGrp="1"/>
          </p:cNvSpPr>
          <p:nvPr>
            <p:ph type="title"/>
          </p:nvPr>
        </p:nvSpPr>
        <p:spPr/>
        <p:txBody>
          <a:bodyPr/>
          <a:lstStyle/>
          <a:p>
            <a:r>
              <a:rPr lang="lt-LT"/>
              <a:t>Spustelėję redaguokite stilių</a:t>
            </a:r>
          </a:p>
        </p:txBody>
      </p:sp>
      <p:sp>
        <p:nvSpPr>
          <p:cNvPr id="3" name="Vertikalaus teksto vietos rezervavimo ženklas 2">
            <a:extLst>
              <a:ext uri="{FF2B5EF4-FFF2-40B4-BE49-F238E27FC236}">
                <a16:creationId xmlns:a16="http://schemas.microsoft.com/office/drawing/2014/main" id="{9739868C-CA42-42E1-9AE8-2D126A0B121C}"/>
              </a:ext>
            </a:extLst>
          </p:cNvPr>
          <p:cNvSpPr>
            <a:spLocks noGrp="1"/>
          </p:cNvSpPr>
          <p:nvPr>
            <p:ph type="body" orient="vert" idx="1"/>
          </p:nvPr>
        </p:nvSpPr>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090FBB64-95EE-41BD-8E40-8FC5FD7E5ECF}"/>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5" name="Poraštės vietos rezervavimo ženklas 4">
            <a:extLst>
              <a:ext uri="{FF2B5EF4-FFF2-40B4-BE49-F238E27FC236}">
                <a16:creationId xmlns:a16="http://schemas.microsoft.com/office/drawing/2014/main" id="{7E5E2284-81C8-40B2-92F2-833FAAC1FFA3}"/>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680D08F5-0258-4455-8B30-549FAC2D0DA7}"/>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2998310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a:extLst>
              <a:ext uri="{FF2B5EF4-FFF2-40B4-BE49-F238E27FC236}">
                <a16:creationId xmlns:a16="http://schemas.microsoft.com/office/drawing/2014/main" id="{7BD90140-944A-4E2E-994E-97F4B6F34D79}"/>
              </a:ext>
            </a:extLst>
          </p:cNvPr>
          <p:cNvSpPr>
            <a:spLocks noGrp="1"/>
          </p:cNvSpPr>
          <p:nvPr>
            <p:ph type="title" orient="vert"/>
          </p:nvPr>
        </p:nvSpPr>
        <p:spPr>
          <a:xfrm>
            <a:off x="8724900" y="365125"/>
            <a:ext cx="2628900" cy="5811838"/>
          </a:xfrm>
        </p:spPr>
        <p:txBody>
          <a:bodyPr vert="eaVert"/>
          <a:lstStyle/>
          <a:p>
            <a:r>
              <a:rPr lang="lt-LT"/>
              <a:t>Spustelėję redaguokite stilių</a:t>
            </a:r>
          </a:p>
        </p:txBody>
      </p:sp>
      <p:sp>
        <p:nvSpPr>
          <p:cNvPr id="3" name="Vertikalaus teksto vietos rezervavimo ženklas 2">
            <a:extLst>
              <a:ext uri="{FF2B5EF4-FFF2-40B4-BE49-F238E27FC236}">
                <a16:creationId xmlns:a16="http://schemas.microsoft.com/office/drawing/2014/main" id="{A45398AE-A831-40B8-90E8-E9C8979A73C7}"/>
              </a:ext>
            </a:extLst>
          </p:cNvPr>
          <p:cNvSpPr>
            <a:spLocks noGrp="1"/>
          </p:cNvSpPr>
          <p:nvPr>
            <p:ph type="body" orient="vert" idx="1"/>
          </p:nvPr>
        </p:nvSpPr>
        <p:spPr>
          <a:xfrm>
            <a:off x="838200" y="365125"/>
            <a:ext cx="7734300" cy="5811838"/>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FA72ED62-73D7-4B7E-AD40-34B737D285A6}"/>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5" name="Poraštės vietos rezervavimo ženklas 4">
            <a:extLst>
              <a:ext uri="{FF2B5EF4-FFF2-40B4-BE49-F238E27FC236}">
                <a16:creationId xmlns:a16="http://schemas.microsoft.com/office/drawing/2014/main" id="{6DEBB043-A44E-4652-A963-DD29412902BD}"/>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1D404E2F-A073-42FF-B559-A95CDA35B879}"/>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1620532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39A6FFE-17C0-42C0-A767-F31EA8ADF0DC}"/>
              </a:ext>
            </a:extLst>
          </p:cNvPr>
          <p:cNvSpPr>
            <a:spLocks noGrp="1"/>
          </p:cNvSpPr>
          <p:nvPr>
            <p:ph type="title"/>
          </p:nvPr>
        </p:nvSpPr>
        <p:spPr/>
        <p:txBody>
          <a:bodyPr/>
          <a:lstStyle/>
          <a:p>
            <a:r>
              <a:rPr lang="lt-LT"/>
              <a:t>Spustelėję redaguokite stilių</a:t>
            </a:r>
          </a:p>
        </p:txBody>
      </p:sp>
      <p:sp>
        <p:nvSpPr>
          <p:cNvPr id="3" name="Turinio vietos rezervavimo ženklas 2">
            <a:extLst>
              <a:ext uri="{FF2B5EF4-FFF2-40B4-BE49-F238E27FC236}">
                <a16:creationId xmlns:a16="http://schemas.microsoft.com/office/drawing/2014/main" id="{57D04D68-6FC2-4F7F-9ED4-E0667FB73FAD}"/>
              </a:ext>
            </a:extLst>
          </p:cNvPr>
          <p:cNvSpPr>
            <a:spLocks noGrp="1"/>
          </p:cNvSpPr>
          <p:nvPr>
            <p:ph idx="1"/>
          </p:nvPr>
        </p:nvSpPr>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EA677A79-BF3B-4F24-A160-629A535CD069}"/>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5" name="Poraštės vietos rezervavimo ženklas 4">
            <a:extLst>
              <a:ext uri="{FF2B5EF4-FFF2-40B4-BE49-F238E27FC236}">
                <a16:creationId xmlns:a16="http://schemas.microsoft.com/office/drawing/2014/main" id="{13E0CBF4-A66E-4E98-B128-961CEF3BDD4A}"/>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55AF0BC2-800D-4FA5-BA9B-F3AA96E1A179}"/>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1224849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4972E5F-EED4-4CEF-AEA9-CDA01E944AD5}"/>
              </a:ext>
            </a:extLst>
          </p:cNvPr>
          <p:cNvSpPr>
            <a:spLocks noGrp="1"/>
          </p:cNvSpPr>
          <p:nvPr>
            <p:ph type="title"/>
          </p:nvPr>
        </p:nvSpPr>
        <p:spPr>
          <a:xfrm>
            <a:off x="831850" y="1709738"/>
            <a:ext cx="10515600" cy="2852737"/>
          </a:xfrm>
        </p:spPr>
        <p:txBody>
          <a:bodyPr anchor="b"/>
          <a:lstStyle>
            <a:lvl1pPr>
              <a:defRPr sz="6000"/>
            </a:lvl1pPr>
          </a:lstStyle>
          <a:p>
            <a:r>
              <a:rPr lang="lt-LT"/>
              <a:t>Spustelėję redaguokite stilių</a:t>
            </a:r>
          </a:p>
        </p:txBody>
      </p:sp>
      <p:sp>
        <p:nvSpPr>
          <p:cNvPr id="3" name="Teksto vietos rezervavimo ženklas 2">
            <a:extLst>
              <a:ext uri="{FF2B5EF4-FFF2-40B4-BE49-F238E27FC236}">
                <a16:creationId xmlns:a16="http://schemas.microsoft.com/office/drawing/2014/main" id="{A485486F-10C6-49F4-B309-74A51C8861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Spustelėkite, kad galėtumėte redaguoti šablono teksto stilius</a:t>
            </a:r>
          </a:p>
        </p:txBody>
      </p:sp>
      <p:sp>
        <p:nvSpPr>
          <p:cNvPr id="4" name="Datos vietos rezervavimo ženklas 3">
            <a:extLst>
              <a:ext uri="{FF2B5EF4-FFF2-40B4-BE49-F238E27FC236}">
                <a16:creationId xmlns:a16="http://schemas.microsoft.com/office/drawing/2014/main" id="{18402D36-3923-46E5-B4DD-6D10208AF437}"/>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5" name="Poraštės vietos rezervavimo ženklas 4">
            <a:extLst>
              <a:ext uri="{FF2B5EF4-FFF2-40B4-BE49-F238E27FC236}">
                <a16:creationId xmlns:a16="http://schemas.microsoft.com/office/drawing/2014/main" id="{BC7EC4DC-0804-4A13-8E9B-09EEEDB3245B}"/>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BCAF85B6-8B69-40A2-B25A-899764EB1608}"/>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2051076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C602E2B-0BF5-423D-9EA6-AB7552299F8F}"/>
              </a:ext>
            </a:extLst>
          </p:cNvPr>
          <p:cNvSpPr>
            <a:spLocks noGrp="1"/>
          </p:cNvSpPr>
          <p:nvPr>
            <p:ph type="title"/>
          </p:nvPr>
        </p:nvSpPr>
        <p:spPr/>
        <p:txBody>
          <a:bodyPr/>
          <a:lstStyle/>
          <a:p>
            <a:r>
              <a:rPr lang="lt-LT"/>
              <a:t>Spustelėję redaguokite stilių</a:t>
            </a:r>
          </a:p>
        </p:txBody>
      </p:sp>
      <p:sp>
        <p:nvSpPr>
          <p:cNvPr id="3" name="Turinio vietos rezervavimo ženklas 2">
            <a:extLst>
              <a:ext uri="{FF2B5EF4-FFF2-40B4-BE49-F238E27FC236}">
                <a16:creationId xmlns:a16="http://schemas.microsoft.com/office/drawing/2014/main" id="{FCE33B5B-2595-444A-9990-6E949650808A}"/>
              </a:ext>
            </a:extLst>
          </p:cNvPr>
          <p:cNvSpPr>
            <a:spLocks noGrp="1"/>
          </p:cNvSpPr>
          <p:nvPr>
            <p:ph sz="half" idx="1"/>
          </p:nvPr>
        </p:nvSpPr>
        <p:spPr>
          <a:xfrm>
            <a:off x="838200" y="1825625"/>
            <a:ext cx="5181600" cy="435133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Turinio vietos rezervavimo ženklas 3">
            <a:extLst>
              <a:ext uri="{FF2B5EF4-FFF2-40B4-BE49-F238E27FC236}">
                <a16:creationId xmlns:a16="http://schemas.microsoft.com/office/drawing/2014/main" id="{80A9BE33-7AD1-48C5-AB97-FEE05880CB31}"/>
              </a:ext>
            </a:extLst>
          </p:cNvPr>
          <p:cNvSpPr>
            <a:spLocks noGrp="1"/>
          </p:cNvSpPr>
          <p:nvPr>
            <p:ph sz="half" idx="2"/>
          </p:nvPr>
        </p:nvSpPr>
        <p:spPr>
          <a:xfrm>
            <a:off x="6172200" y="1825625"/>
            <a:ext cx="5181600" cy="435133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5" name="Datos vietos rezervavimo ženklas 4">
            <a:extLst>
              <a:ext uri="{FF2B5EF4-FFF2-40B4-BE49-F238E27FC236}">
                <a16:creationId xmlns:a16="http://schemas.microsoft.com/office/drawing/2014/main" id="{01EB9338-766B-41E9-870B-ADFA7AF393B0}"/>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6" name="Poraštės vietos rezervavimo ženklas 5">
            <a:extLst>
              <a:ext uri="{FF2B5EF4-FFF2-40B4-BE49-F238E27FC236}">
                <a16:creationId xmlns:a16="http://schemas.microsoft.com/office/drawing/2014/main" id="{0ADFDD25-23C1-4FAA-A38B-4FE8188251EC}"/>
              </a:ext>
            </a:extLst>
          </p:cNvPr>
          <p:cNvSpPr>
            <a:spLocks noGrp="1"/>
          </p:cNvSpPr>
          <p:nvPr>
            <p:ph type="ftr" sz="quarter" idx="11"/>
          </p:nvPr>
        </p:nvSpPr>
        <p:spPr/>
        <p:txBody>
          <a:bodyPr/>
          <a:lstStyle/>
          <a:p>
            <a:endParaRPr lang="lt-LT"/>
          </a:p>
        </p:txBody>
      </p:sp>
      <p:sp>
        <p:nvSpPr>
          <p:cNvPr id="7" name="Skaidrės numerio vietos rezervavimo ženklas 6">
            <a:extLst>
              <a:ext uri="{FF2B5EF4-FFF2-40B4-BE49-F238E27FC236}">
                <a16:creationId xmlns:a16="http://schemas.microsoft.com/office/drawing/2014/main" id="{67BC7B42-78B4-4A1E-AE06-5764E86E304F}"/>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319938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A613D714-48E5-4936-9A56-86A0529D59F6}"/>
              </a:ext>
            </a:extLst>
          </p:cNvPr>
          <p:cNvSpPr>
            <a:spLocks noGrp="1"/>
          </p:cNvSpPr>
          <p:nvPr>
            <p:ph type="title"/>
          </p:nvPr>
        </p:nvSpPr>
        <p:spPr>
          <a:xfrm>
            <a:off x="839788" y="365125"/>
            <a:ext cx="10515600" cy="1325563"/>
          </a:xfrm>
        </p:spPr>
        <p:txBody>
          <a:bodyPr/>
          <a:lstStyle/>
          <a:p>
            <a:r>
              <a:rPr lang="lt-LT"/>
              <a:t>Spustelėję redaguokite stilių</a:t>
            </a:r>
          </a:p>
        </p:txBody>
      </p:sp>
      <p:sp>
        <p:nvSpPr>
          <p:cNvPr id="3" name="Teksto vietos rezervavimo ženklas 2">
            <a:extLst>
              <a:ext uri="{FF2B5EF4-FFF2-40B4-BE49-F238E27FC236}">
                <a16:creationId xmlns:a16="http://schemas.microsoft.com/office/drawing/2014/main" id="{4D4896D0-C406-40DE-B568-DF81E24B7E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4" name="Turinio vietos rezervavimo ženklas 3">
            <a:extLst>
              <a:ext uri="{FF2B5EF4-FFF2-40B4-BE49-F238E27FC236}">
                <a16:creationId xmlns:a16="http://schemas.microsoft.com/office/drawing/2014/main" id="{C1DB339E-31BF-4B06-BCEF-E2E9F6FEFBFB}"/>
              </a:ext>
            </a:extLst>
          </p:cNvPr>
          <p:cNvSpPr>
            <a:spLocks noGrp="1"/>
          </p:cNvSpPr>
          <p:nvPr>
            <p:ph sz="half" idx="2"/>
          </p:nvPr>
        </p:nvSpPr>
        <p:spPr>
          <a:xfrm>
            <a:off x="839788" y="2505075"/>
            <a:ext cx="5157787" cy="368458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5" name="Teksto vietos rezervavimo ženklas 4">
            <a:extLst>
              <a:ext uri="{FF2B5EF4-FFF2-40B4-BE49-F238E27FC236}">
                <a16:creationId xmlns:a16="http://schemas.microsoft.com/office/drawing/2014/main" id="{F7ED1EC7-F671-4875-823E-1184EAC68C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6" name="Turinio vietos rezervavimo ženklas 5">
            <a:extLst>
              <a:ext uri="{FF2B5EF4-FFF2-40B4-BE49-F238E27FC236}">
                <a16:creationId xmlns:a16="http://schemas.microsoft.com/office/drawing/2014/main" id="{41645A0A-6746-47B2-A4C1-0BC145DB5EC0}"/>
              </a:ext>
            </a:extLst>
          </p:cNvPr>
          <p:cNvSpPr>
            <a:spLocks noGrp="1"/>
          </p:cNvSpPr>
          <p:nvPr>
            <p:ph sz="quarter" idx="4"/>
          </p:nvPr>
        </p:nvSpPr>
        <p:spPr>
          <a:xfrm>
            <a:off x="6172200" y="2505075"/>
            <a:ext cx="5183188" cy="368458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7" name="Datos vietos rezervavimo ženklas 6">
            <a:extLst>
              <a:ext uri="{FF2B5EF4-FFF2-40B4-BE49-F238E27FC236}">
                <a16:creationId xmlns:a16="http://schemas.microsoft.com/office/drawing/2014/main" id="{EE29A11E-A5CA-466C-991A-1131CC662F98}"/>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8" name="Poraštės vietos rezervavimo ženklas 7">
            <a:extLst>
              <a:ext uri="{FF2B5EF4-FFF2-40B4-BE49-F238E27FC236}">
                <a16:creationId xmlns:a16="http://schemas.microsoft.com/office/drawing/2014/main" id="{00E70D79-CCB3-46AE-92C7-C550F1DC95FE}"/>
              </a:ext>
            </a:extLst>
          </p:cNvPr>
          <p:cNvSpPr>
            <a:spLocks noGrp="1"/>
          </p:cNvSpPr>
          <p:nvPr>
            <p:ph type="ftr" sz="quarter" idx="11"/>
          </p:nvPr>
        </p:nvSpPr>
        <p:spPr/>
        <p:txBody>
          <a:bodyPr/>
          <a:lstStyle/>
          <a:p>
            <a:endParaRPr lang="lt-LT"/>
          </a:p>
        </p:txBody>
      </p:sp>
      <p:sp>
        <p:nvSpPr>
          <p:cNvPr id="9" name="Skaidrės numerio vietos rezervavimo ženklas 8">
            <a:extLst>
              <a:ext uri="{FF2B5EF4-FFF2-40B4-BE49-F238E27FC236}">
                <a16:creationId xmlns:a16="http://schemas.microsoft.com/office/drawing/2014/main" id="{1A64BA09-D7E3-4E33-A72F-9D82F37DB597}"/>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32145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F57B12D-B5BB-4332-961E-2BC33E13DF16}"/>
              </a:ext>
            </a:extLst>
          </p:cNvPr>
          <p:cNvSpPr>
            <a:spLocks noGrp="1"/>
          </p:cNvSpPr>
          <p:nvPr>
            <p:ph type="title"/>
          </p:nvPr>
        </p:nvSpPr>
        <p:spPr/>
        <p:txBody>
          <a:bodyPr/>
          <a:lstStyle/>
          <a:p>
            <a:r>
              <a:rPr lang="lt-LT"/>
              <a:t>Spustelėję redaguokite stilių</a:t>
            </a:r>
          </a:p>
        </p:txBody>
      </p:sp>
      <p:sp>
        <p:nvSpPr>
          <p:cNvPr id="3" name="Datos vietos rezervavimo ženklas 2">
            <a:extLst>
              <a:ext uri="{FF2B5EF4-FFF2-40B4-BE49-F238E27FC236}">
                <a16:creationId xmlns:a16="http://schemas.microsoft.com/office/drawing/2014/main" id="{3896FA23-CF15-412E-BEB0-5E9C3C375A1C}"/>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4" name="Poraštės vietos rezervavimo ženklas 3">
            <a:extLst>
              <a:ext uri="{FF2B5EF4-FFF2-40B4-BE49-F238E27FC236}">
                <a16:creationId xmlns:a16="http://schemas.microsoft.com/office/drawing/2014/main" id="{ECD1DC0D-34C6-47B5-BBC8-879151E453DD}"/>
              </a:ext>
            </a:extLst>
          </p:cNvPr>
          <p:cNvSpPr>
            <a:spLocks noGrp="1"/>
          </p:cNvSpPr>
          <p:nvPr>
            <p:ph type="ftr" sz="quarter" idx="11"/>
          </p:nvPr>
        </p:nvSpPr>
        <p:spPr/>
        <p:txBody>
          <a:bodyPr/>
          <a:lstStyle/>
          <a:p>
            <a:endParaRPr lang="lt-LT"/>
          </a:p>
        </p:txBody>
      </p:sp>
      <p:sp>
        <p:nvSpPr>
          <p:cNvPr id="5" name="Skaidrės numerio vietos rezervavimo ženklas 4">
            <a:extLst>
              <a:ext uri="{FF2B5EF4-FFF2-40B4-BE49-F238E27FC236}">
                <a16:creationId xmlns:a16="http://schemas.microsoft.com/office/drawing/2014/main" id="{8213B3DC-D07E-4346-85BB-54DC509BF594}"/>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772350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a:extLst>
              <a:ext uri="{FF2B5EF4-FFF2-40B4-BE49-F238E27FC236}">
                <a16:creationId xmlns:a16="http://schemas.microsoft.com/office/drawing/2014/main" id="{B30C1CF3-67E8-4066-8E09-CCA6B76FF340}"/>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3" name="Poraštės vietos rezervavimo ženklas 2">
            <a:extLst>
              <a:ext uri="{FF2B5EF4-FFF2-40B4-BE49-F238E27FC236}">
                <a16:creationId xmlns:a16="http://schemas.microsoft.com/office/drawing/2014/main" id="{F67E737E-EE8E-480E-9C96-2BED87AEE367}"/>
              </a:ext>
            </a:extLst>
          </p:cNvPr>
          <p:cNvSpPr>
            <a:spLocks noGrp="1"/>
          </p:cNvSpPr>
          <p:nvPr>
            <p:ph type="ftr" sz="quarter" idx="11"/>
          </p:nvPr>
        </p:nvSpPr>
        <p:spPr/>
        <p:txBody>
          <a:bodyPr/>
          <a:lstStyle/>
          <a:p>
            <a:endParaRPr lang="lt-LT"/>
          </a:p>
        </p:txBody>
      </p:sp>
      <p:sp>
        <p:nvSpPr>
          <p:cNvPr id="4" name="Skaidrės numerio vietos rezervavimo ženklas 3">
            <a:extLst>
              <a:ext uri="{FF2B5EF4-FFF2-40B4-BE49-F238E27FC236}">
                <a16:creationId xmlns:a16="http://schemas.microsoft.com/office/drawing/2014/main" id="{7402871C-EBF8-449C-973D-7BD3EDE8843B}"/>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1200130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7DF55F85-7ADA-40BC-880F-062B941D5683}"/>
              </a:ext>
            </a:extLst>
          </p:cNvPr>
          <p:cNvSpPr>
            <a:spLocks noGrp="1"/>
          </p:cNvSpPr>
          <p:nvPr>
            <p:ph type="title"/>
          </p:nvPr>
        </p:nvSpPr>
        <p:spPr>
          <a:xfrm>
            <a:off x="839788" y="457200"/>
            <a:ext cx="3932237" cy="1600200"/>
          </a:xfrm>
        </p:spPr>
        <p:txBody>
          <a:bodyPr anchor="b"/>
          <a:lstStyle>
            <a:lvl1pPr>
              <a:defRPr sz="3200"/>
            </a:lvl1pPr>
          </a:lstStyle>
          <a:p>
            <a:r>
              <a:rPr lang="lt-LT"/>
              <a:t>Spustelėję redaguokite stilių</a:t>
            </a:r>
          </a:p>
        </p:txBody>
      </p:sp>
      <p:sp>
        <p:nvSpPr>
          <p:cNvPr id="3" name="Turinio vietos rezervavimo ženklas 2">
            <a:extLst>
              <a:ext uri="{FF2B5EF4-FFF2-40B4-BE49-F238E27FC236}">
                <a16:creationId xmlns:a16="http://schemas.microsoft.com/office/drawing/2014/main" id="{952F590D-190D-4A0C-9A10-1A0A323B95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Teksto vietos rezervavimo ženklas 3">
            <a:extLst>
              <a:ext uri="{FF2B5EF4-FFF2-40B4-BE49-F238E27FC236}">
                <a16:creationId xmlns:a16="http://schemas.microsoft.com/office/drawing/2014/main" id="{7A96324A-3148-41B3-9881-ACEC981B88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os vietos rezervavimo ženklas 4">
            <a:extLst>
              <a:ext uri="{FF2B5EF4-FFF2-40B4-BE49-F238E27FC236}">
                <a16:creationId xmlns:a16="http://schemas.microsoft.com/office/drawing/2014/main" id="{1F4211B5-EDE1-4210-B9AA-8060EA1DF741}"/>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6" name="Poraštės vietos rezervavimo ženklas 5">
            <a:extLst>
              <a:ext uri="{FF2B5EF4-FFF2-40B4-BE49-F238E27FC236}">
                <a16:creationId xmlns:a16="http://schemas.microsoft.com/office/drawing/2014/main" id="{F65D225C-EC19-4215-A8AB-C21B09E4EFBE}"/>
              </a:ext>
            </a:extLst>
          </p:cNvPr>
          <p:cNvSpPr>
            <a:spLocks noGrp="1"/>
          </p:cNvSpPr>
          <p:nvPr>
            <p:ph type="ftr" sz="quarter" idx="11"/>
          </p:nvPr>
        </p:nvSpPr>
        <p:spPr/>
        <p:txBody>
          <a:bodyPr/>
          <a:lstStyle/>
          <a:p>
            <a:endParaRPr lang="lt-LT"/>
          </a:p>
        </p:txBody>
      </p:sp>
      <p:sp>
        <p:nvSpPr>
          <p:cNvPr id="7" name="Skaidrės numerio vietos rezervavimo ženklas 6">
            <a:extLst>
              <a:ext uri="{FF2B5EF4-FFF2-40B4-BE49-F238E27FC236}">
                <a16:creationId xmlns:a16="http://schemas.microsoft.com/office/drawing/2014/main" id="{D3741623-B910-4BE8-AAAE-E73A41C47215}"/>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2643227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62C3401A-B3AC-4B75-9704-10B2FDD0703F}"/>
              </a:ext>
            </a:extLst>
          </p:cNvPr>
          <p:cNvSpPr>
            <a:spLocks noGrp="1"/>
          </p:cNvSpPr>
          <p:nvPr>
            <p:ph type="title"/>
          </p:nvPr>
        </p:nvSpPr>
        <p:spPr>
          <a:xfrm>
            <a:off x="839788" y="457200"/>
            <a:ext cx="3932237" cy="1600200"/>
          </a:xfrm>
        </p:spPr>
        <p:txBody>
          <a:bodyPr anchor="b"/>
          <a:lstStyle>
            <a:lvl1pPr>
              <a:defRPr sz="3200"/>
            </a:lvl1pPr>
          </a:lstStyle>
          <a:p>
            <a:r>
              <a:rPr lang="lt-LT"/>
              <a:t>Spustelėję redaguokite stilių</a:t>
            </a:r>
          </a:p>
        </p:txBody>
      </p:sp>
      <p:sp>
        <p:nvSpPr>
          <p:cNvPr id="3" name="Paveikslėlio vietos rezervavimo ženklas 2">
            <a:extLst>
              <a:ext uri="{FF2B5EF4-FFF2-40B4-BE49-F238E27FC236}">
                <a16:creationId xmlns:a16="http://schemas.microsoft.com/office/drawing/2014/main" id="{19FE011C-B865-4FA5-8DA7-0417CB6B5B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ksto vietos rezervavimo ženklas 3">
            <a:extLst>
              <a:ext uri="{FF2B5EF4-FFF2-40B4-BE49-F238E27FC236}">
                <a16:creationId xmlns:a16="http://schemas.microsoft.com/office/drawing/2014/main" id="{1F8377D8-B530-4AB2-84FC-40B0F3237A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os vietos rezervavimo ženklas 4">
            <a:extLst>
              <a:ext uri="{FF2B5EF4-FFF2-40B4-BE49-F238E27FC236}">
                <a16:creationId xmlns:a16="http://schemas.microsoft.com/office/drawing/2014/main" id="{7C1B13FA-2AD1-4AE9-A11B-A546FE087C8C}"/>
              </a:ext>
            </a:extLst>
          </p:cNvPr>
          <p:cNvSpPr>
            <a:spLocks noGrp="1"/>
          </p:cNvSpPr>
          <p:nvPr>
            <p:ph type="dt" sz="half" idx="10"/>
          </p:nvPr>
        </p:nvSpPr>
        <p:spPr/>
        <p:txBody>
          <a:bodyPr/>
          <a:lstStyle/>
          <a:p>
            <a:fld id="{7E25ACA5-2C01-4A2C-BCCF-E483801B5348}" type="datetimeFigureOut">
              <a:rPr lang="lt-LT" smtClean="0"/>
              <a:t>2021-04-29</a:t>
            </a:fld>
            <a:endParaRPr lang="lt-LT"/>
          </a:p>
        </p:txBody>
      </p:sp>
      <p:sp>
        <p:nvSpPr>
          <p:cNvPr id="6" name="Poraštės vietos rezervavimo ženklas 5">
            <a:extLst>
              <a:ext uri="{FF2B5EF4-FFF2-40B4-BE49-F238E27FC236}">
                <a16:creationId xmlns:a16="http://schemas.microsoft.com/office/drawing/2014/main" id="{96D88A71-7EC9-4563-8D16-D1CF85AC02CC}"/>
              </a:ext>
            </a:extLst>
          </p:cNvPr>
          <p:cNvSpPr>
            <a:spLocks noGrp="1"/>
          </p:cNvSpPr>
          <p:nvPr>
            <p:ph type="ftr" sz="quarter" idx="11"/>
          </p:nvPr>
        </p:nvSpPr>
        <p:spPr/>
        <p:txBody>
          <a:bodyPr/>
          <a:lstStyle/>
          <a:p>
            <a:endParaRPr lang="lt-LT"/>
          </a:p>
        </p:txBody>
      </p:sp>
      <p:sp>
        <p:nvSpPr>
          <p:cNvPr id="7" name="Skaidrės numerio vietos rezervavimo ženklas 6">
            <a:extLst>
              <a:ext uri="{FF2B5EF4-FFF2-40B4-BE49-F238E27FC236}">
                <a16:creationId xmlns:a16="http://schemas.microsoft.com/office/drawing/2014/main" id="{F15748EE-52C6-4F73-A44F-3E63E0946276}"/>
              </a:ext>
            </a:extLst>
          </p:cNvPr>
          <p:cNvSpPr>
            <a:spLocks noGrp="1"/>
          </p:cNvSpPr>
          <p:nvPr>
            <p:ph type="sldNum" sz="quarter" idx="12"/>
          </p:nvPr>
        </p:nvSpPr>
        <p:spPr/>
        <p:txBody>
          <a:bodyPr/>
          <a:lstStyle/>
          <a:p>
            <a:fld id="{F9178C47-F842-4F84-8113-F240299B2644}" type="slidenum">
              <a:rPr lang="lt-LT" smtClean="0"/>
              <a:t>‹#›</a:t>
            </a:fld>
            <a:endParaRPr lang="lt-LT"/>
          </a:p>
        </p:txBody>
      </p:sp>
    </p:spTree>
    <p:extLst>
      <p:ext uri="{BB962C8B-B14F-4D97-AF65-F5344CB8AC3E}">
        <p14:creationId xmlns:p14="http://schemas.microsoft.com/office/powerpoint/2010/main" val="2297267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lumOff val="5000"/>
          </a:schemeClr>
        </a:solidFill>
        <a:effectLst/>
      </p:bgPr>
    </p:bg>
    <p:spTree>
      <p:nvGrpSpPr>
        <p:cNvPr id="1" name=""/>
        <p:cNvGrpSpPr/>
        <p:nvPr/>
      </p:nvGrpSpPr>
      <p:grpSpPr>
        <a:xfrm>
          <a:off x="0" y="0"/>
          <a:ext cx="0" cy="0"/>
          <a:chOff x="0" y="0"/>
          <a:chExt cx="0" cy="0"/>
        </a:xfrm>
      </p:grpSpPr>
      <p:sp>
        <p:nvSpPr>
          <p:cNvPr id="2" name="Pavadinimo vietos rezervavimo ženklas 1">
            <a:extLst>
              <a:ext uri="{FF2B5EF4-FFF2-40B4-BE49-F238E27FC236}">
                <a16:creationId xmlns:a16="http://schemas.microsoft.com/office/drawing/2014/main" id="{0B1A6C44-8E6A-4E9D-AA1E-E7BAE451D8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redaguokite stilių</a:t>
            </a:r>
          </a:p>
        </p:txBody>
      </p:sp>
      <p:sp>
        <p:nvSpPr>
          <p:cNvPr id="3" name="Teksto vietos rezervavimo ženklas 2">
            <a:extLst>
              <a:ext uri="{FF2B5EF4-FFF2-40B4-BE49-F238E27FC236}">
                <a16:creationId xmlns:a16="http://schemas.microsoft.com/office/drawing/2014/main" id="{C9DEDBEC-DB5F-4D89-B937-4A6CBC8AFE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E86F7AB3-74A4-40F3-8DD4-A2BFCB7CA9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5ACA5-2C01-4A2C-BCCF-E483801B5348}" type="datetimeFigureOut">
              <a:rPr lang="lt-LT" smtClean="0"/>
              <a:t>2021-04-29</a:t>
            </a:fld>
            <a:endParaRPr lang="lt-LT"/>
          </a:p>
        </p:txBody>
      </p:sp>
      <p:sp>
        <p:nvSpPr>
          <p:cNvPr id="5" name="Poraštės vietos rezervavimo ženklas 4">
            <a:extLst>
              <a:ext uri="{FF2B5EF4-FFF2-40B4-BE49-F238E27FC236}">
                <a16:creationId xmlns:a16="http://schemas.microsoft.com/office/drawing/2014/main" id="{22084F5C-FE15-40F1-BD5A-1BBED72489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t-LT"/>
          </a:p>
        </p:txBody>
      </p:sp>
      <p:sp>
        <p:nvSpPr>
          <p:cNvPr id="6" name="Skaidrės numerio vietos rezervavimo ženklas 5">
            <a:extLst>
              <a:ext uri="{FF2B5EF4-FFF2-40B4-BE49-F238E27FC236}">
                <a16:creationId xmlns:a16="http://schemas.microsoft.com/office/drawing/2014/main" id="{BC346EFE-6E70-4070-A02A-C1FDECCFB9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178C47-F842-4F84-8113-F240299B2644}" type="slidenum">
              <a:rPr lang="lt-LT" smtClean="0"/>
              <a:t>‹#›</a:t>
            </a:fld>
            <a:endParaRPr lang="lt-LT"/>
          </a:p>
        </p:txBody>
      </p:sp>
    </p:spTree>
    <p:extLst>
      <p:ext uri="{BB962C8B-B14F-4D97-AF65-F5344CB8AC3E}">
        <p14:creationId xmlns:p14="http://schemas.microsoft.com/office/powerpoint/2010/main" val="3823172725"/>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6.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jpg"/><Relationship Id="rId4" Type="http://schemas.microsoft.com/office/2007/relationships/hdphoto" Target="../media/hdphoto5.wdp"/></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D20AEB5B-DFC7-42B4-9FAA-6B95E01D0F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5124" y="0"/>
            <a:ext cx="7476877" cy="6858000"/>
          </a:xfrm>
          <a:custGeom>
            <a:avLst/>
            <a:gdLst>
              <a:gd name="connsiteX0" fmla="*/ 637332 w 7476877"/>
              <a:gd name="connsiteY0" fmla="*/ 4332728 h 6858000"/>
              <a:gd name="connsiteX1" fmla="*/ 1576347 w 7476877"/>
              <a:gd name="connsiteY1" fmla="*/ 4332728 h 6858000"/>
              <a:gd name="connsiteX2" fmla="*/ 1720345 w 7476877"/>
              <a:gd name="connsiteY2" fmla="*/ 4419228 h 6858000"/>
              <a:gd name="connsiteX3" fmla="*/ 2190864 w 7476877"/>
              <a:gd name="connsiteY3" fmla="*/ 5245095 h 6858000"/>
              <a:gd name="connsiteX4" fmla="*/ 2190864 w 7476877"/>
              <a:gd name="connsiteY4" fmla="*/ 5413976 h 6858000"/>
              <a:gd name="connsiteX5" fmla="*/ 1720345 w 7476877"/>
              <a:gd name="connsiteY5" fmla="*/ 6239844 h 6858000"/>
              <a:gd name="connsiteX6" fmla="*/ 1576347 w 7476877"/>
              <a:gd name="connsiteY6" fmla="*/ 6326343 h 6858000"/>
              <a:gd name="connsiteX7" fmla="*/ 637332 w 7476877"/>
              <a:gd name="connsiteY7" fmla="*/ 6326343 h 6858000"/>
              <a:gd name="connsiteX8" fmla="*/ 491309 w 7476877"/>
              <a:gd name="connsiteY8" fmla="*/ 6239844 h 6858000"/>
              <a:gd name="connsiteX9" fmla="*/ 22817 w 7476877"/>
              <a:gd name="connsiteY9" fmla="*/ 5413976 h 6858000"/>
              <a:gd name="connsiteX10" fmla="*/ 22817 w 7476877"/>
              <a:gd name="connsiteY10" fmla="*/ 5245095 h 6858000"/>
              <a:gd name="connsiteX11" fmla="*/ 491309 w 7476877"/>
              <a:gd name="connsiteY11" fmla="*/ 4419228 h 6858000"/>
              <a:gd name="connsiteX12" fmla="*/ 637332 w 7476877"/>
              <a:gd name="connsiteY12" fmla="*/ 4332728 h 6858000"/>
              <a:gd name="connsiteX13" fmla="*/ 3853980 w 7476877"/>
              <a:gd name="connsiteY13" fmla="*/ 0 h 6858000"/>
              <a:gd name="connsiteX14" fmla="*/ 5043644 w 7476877"/>
              <a:gd name="connsiteY14" fmla="*/ 0 h 6858000"/>
              <a:gd name="connsiteX15" fmla="*/ 5083740 w 7476877"/>
              <a:gd name="connsiteY15" fmla="*/ 70378 h 6858000"/>
              <a:gd name="connsiteX16" fmla="*/ 5225307 w 7476877"/>
              <a:gd name="connsiteY16" fmla="*/ 318859 h 6858000"/>
              <a:gd name="connsiteX17" fmla="*/ 5225307 w 7476877"/>
              <a:gd name="connsiteY17" fmla="*/ 577503 h 6858000"/>
              <a:gd name="connsiteX18" fmla="*/ 4504695 w 7476877"/>
              <a:gd name="connsiteY18" fmla="*/ 1842337 h 6858000"/>
              <a:gd name="connsiteX19" fmla="*/ 4284162 w 7476877"/>
              <a:gd name="connsiteY19" fmla="*/ 1974811 h 6858000"/>
              <a:gd name="connsiteX20" fmla="*/ 2846045 w 7476877"/>
              <a:gd name="connsiteY20" fmla="*/ 1974811 h 6858000"/>
              <a:gd name="connsiteX21" fmla="*/ 2778342 w 7476877"/>
              <a:gd name="connsiteY21" fmla="*/ 1965645 h 6858000"/>
              <a:gd name="connsiteX22" fmla="*/ 2731777 w 7476877"/>
              <a:gd name="connsiteY22" fmla="*/ 1945746 h 6858000"/>
              <a:gd name="connsiteX23" fmla="*/ 2760233 w 7476877"/>
              <a:gd name="connsiteY23" fmla="*/ 1895581 h 6858000"/>
              <a:gd name="connsiteX24" fmla="*/ 3768459 w 7476877"/>
              <a:gd name="connsiteY24" fmla="*/ 118263 h 6858000"/>
              <a:gd name="connsiteX25" fmla="*/ 3819932 w 7476877"/>
              <a:gd name="connsiteY25" fmla="*/ 39732 h 6858000"/>
              <a:gd name="connsiteX26" fmla="*/ 1880237 w 7476877"/>
              <a:gd name="connsiteY26" fmla="*/ 0 h 6858000"/>
              <a:gd name="connsiteX27" fmla="*/ 2102124 w 7476877"/>
              <a:gd name="connsiteY27" fmla="*/ 0 h 6858000"/>
              <a:gd name="connsiteX28" fmla="*/ 2086946 w 7476877"/>
              <a:gd name="connsiteY28" fmla="*/ 26756 h 6858000"/>
              <a:gd name="connsiteX29" fmla="*/ 1911773 w 7476877"/>
              <a:gd name="connsiteY29" fmla="*/ 335552 h 6858000"/>
              <a:gd name="connsiteX30" fmla="*/ 1911773 w 7476877"/>
              <a:gd name="connsiteY30" fmla="*/ 594199 h 6858000"/>
              <a:gd name="connsiteX31" fmla="*/ 2629280 w 7476877"/>
              <a:gd name="connsiteY31" fmla="*/ 1859030 h 6858000"/>
              <a:gd name="connsiteX32" fmla="*/ 2723627 w 7476877"/>
              <a:gd name="connsiteY32" fmla="*/ 1956020 h 6858000"/>
              <a:gd name="connsiteX33" fmla="*/ 2734544 w 7476877"/>
              <a:gd name="connsiteY33" fmla="*/ 1960685 h 6858000"/>
              <a:gd name="connsiteX34" fmla="*/ 2676021 w 7476877"/>
              <a:gd name="connsiteY34" fmla="*/ 2063851 h 6858000"/>
              <a:gd name="connsiteX35" fmla="*/ 2632495 w 7476877"/>
              <a:gd name="connsiteY35" fmla="*/ 2140578 h 6858000"/>
              <a:gd name="connsiteX36" fmla="*/ 2677641 w 7476877"/>
              <a:gd name="connsiteY36" fmla="*/ 2159871 h 6858000"/>
              <a:gd name="connsiteX37" fmla="*/ 2754009 w 7476877"/>
              <a:gd name="connsiteY37" fmla="*/ 2170210 h 6858000"/>
              <a:gd name="connsiteX38" fmla="*/ 4376198 w 7476877"/>
              <a:gd name="connsiteY38" fmla="*/ 2170210 h 6858000"/>
              <a:gd name="connsiteX39" fmla="*/ 4624956 w 7476877"/>
              <a:gd name="connsiteY39" fmla="*/ 2020780 h 6858000"/>
              <a:gd name="connsiteX40" fmla="*/ 5437803 w 7476877"/>
              <a:gd name="connsiteY40" fmla="*/ 594055 h 6858000"/>
              <a:gd name="connsiteX41" fmla="*/ 5437803 w 7476877"/>
              <a:gd name="connsiteY41" fmla="*/ 302307 h 6858000"/>
              <a:gd name="connsiteX42" fmla="*/ 5294722 w 7476877"/>
              <a:gd name="connsiteY42" fmla="*/ 51168 h 6858000"/>
              <a:gd name="connsiteX43" fmla="*/ 5265570 w 7476877"/>
              <a:gd name="connsiteY43" fmla="*/ 0 h 6858000"/>
              <a:gd name="connsiteX44" fmla="*/ 7476877 w 7476877"/>
              <a:gd name="connsiteY44" fmla="*/ 0 h 6858000"/>
              <a:gd name="connsiteX45" fmla="*/ 7476877 w 7476877"/>
              <a:gd name="connsiteY45" fmla="*/ 6858000 h 6858000"/>
              <a:gd name="connsiteX46" fmla="*/ 3343303 w 7476877"/>
              <a:gd name="connsiteY46" fmla="*/ 6858000 h 6858000"/>
              <a:gd name="connsiteX47" fmla="*/ 3297958 w 7476877"/>
              <a:gd name="connsiteY47" fmla="*/ 6778065 h 6858000"/>
              <a:gd name="connsiteX48" fmla="*/ 1841286 w 7476877"/>
              <a:gd name="connsiteY48" fmla="*/ 4210218 h 6858000"/>
              <a:gd name="connsiteX49" fmla="*/ 1841286 w 7476877"/>
              <a:gd name="connsiteY49" fmla="*/ 3515516 h 6858000"/>
              <a:gd name="connsiteX50" fmla="*/ 2556859 w 7476877"/>
              <a:gd name="connsiteY50" fmla="*/ 2254092 h 6858000"/>
              <a:gd name="connsiteX51" fmla="*/ 2617166 w 7476877"/>
              <a:gd name="connsiteY51" fmla="*/ 2147787 h 6858000"/>
              <a:gd name="connsiteX52" fmla="*/ 2615044 w 7476877"/>
              <a:gd name="connsiteY52" fmla="*/ 2146880 h 6858000"/>
              <a:gd name="connsiteX53" fmla="*/ 2508620 w 7476877"/>
              <a:gd name="connsiteY53" fmla="*/ 2037473 h 6858000"/>
              <a:gd name="connsiteX54" fmla="*/ 1699276 w 7476877"/>
              <a:gd name="connsiteY54" fmla="*/ 610749 h 6858000"/>
              <a:gd name="connsiteX55" fmla="*/ 1699276 w 7476877"/>
              <a:gd name="connsiteY55" fmla="*/ 319000 h 6858000"/>
              <a:gd name="connsiteX56" fmla="*/ 1843322 w 7476877"/>
              <a:gd name="connsiteY56" fmla="*/ 650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476877" h="6858000">
                <a:moveTo>
                  <a:pt x="637332" y="4332728"/>
                </a:moveTo>
                <a:cubicBezTo>
                  <a:pt x="637332" y="4332728"/>
                  <a:pt x="637332" y="4332728"/>
                  <a:pt x="1576347" y="4332728"/>
                </a:cubicBezTo>
                <a:cubicBezTo>
                  <a:pt x="1635163" y="4332728"/>
                  <a:pt x="1691949" y="4365681"/>
                  <a:pt x="1720345" y="4419228"/>
                </a:cubicBezTo>
                <a:cubicBezTo>
                  <a:pt x="1720345" y="4419228"/>
                  <a:pt x="1720345" y="4419228"/>
                  <a:pt x="2190864" y="5245095"/>
                </a:cubicBezTo>
                <a:cubicBezTo>
                  <a:pt x="2221287" y="5296583"/>
                  <a:pt x="2221287" y="5362488"/>
                  <a:pt x="2190864" y="5413976"/>
                </a:cubicBezTo>
                <a:cubicBezTo>
                  <a:pt x="2190864" y="5413976"/>
                  <a:pt x="2190864" y="5413976"/>
                  <a:pt x="1720345" y="6239844"/>
                </a:cubicBezTo>
                <a:cubicBezTo>
                  <a:pt x="1691949" y="6293391"/>
                  <a:pt x="1635163" y="6326343"/>
                  <a:pt x="1576347" y="6326343"/>
                </a:cubicBezTo>
                <a:cubicBezTo>
                  <a:pt x="1576347" y="6326343"/>
                  <a:pt x="1576347" y="6326343"/>
                  <a:pt x="637332" y="6326343"/>
                </a:cubicBezTo>
                <a:cubicBezTo>
                  <a:pt x="576490" y="6326343"/>
                  <a:pt x="521732" y="6293391"/>
                  <a:pt x="491309" y="6239844"/>
                </a:cubicBezTo>
                <a:cubicBezTo>
                  <a:pt x="491309" y="6239844"/>
                  <a:pt x="491309" y="6239844"/>
                  <a:pt x="22817" y="5413976"/>
                </a:cubicBezTo>
                <a:cubicBezTo>
                  <a:pt x="-7605" y="5362488"/>
                  <a:pt x="-7605" y="5296583"/>
                  <a:pt x="22817" y="5245095"/>
                </a:cubicBezTo>
                <a:cubicBezTo>
                  <a:pt x="22817" y="5245095"/>
                  <a:pt x="22817" y="5245095"/>
                  <a:pt x="491309" y="4419228"/>
                </a:cubicBezTo>
                <a:cubicBezTo>
                  <a:pt x="521732" y="4365681"/>
                  <a:pt x="576490" y="4332728"/>
                  <a:pt x="637332" y="4332728"/>
                </a:cubicBezTo>
                <a:close/>
                <a:moveTo>
                  <a:pt x="3853980" y="0"/>
                </a:moveTo>
                <a:lnTo>
                  <a:pt x="5043644" y="0"/>
                </a:lnTo>
                <a:lnTo>
                  <a:pt x="5083740" y="70378"/>
                </a:lnTo>
                <a:cubicBezTo>
                  <a:pt x="5127533" y="147245"/>
                  <a:pt x="5174639" y="229925"/>
                  <a:pt x="5225307" y="318859"/>
                </a:cubicBezTo>
                <a:cubicBezTo>
                  <a:pt x="5271897" y="397715"/>
                  <a:pt x="5271897" y="498649"/>
                  <a:pt x="5225307" y="577503"/>
                </a:cubicBezTo>
                <a:cubicBezTo>
                  <a:pt x="5225307" y="577503"/>
                  <a:pt x="5225307" y="577503"/>
                  <a:pt x="4504695" y="1842337"/>
                </a:cubicBezTo>
                <a:cubicBezTo>
                  <a:pt x="4461209" y="1924345"/>
                  <a:pt x="4374239" y="1974811"/>
                  <a:pt x="4284162" y="1974811"/>
                </a:cubicBezTo>
                <a:cubicBezTo>
                  <a:pt x="4284162" y="1974811"/>
                  <a:pt x="4284162" y="1974811"/>
                  <a:pt x="2846045" y="1974811"/>
                </a:cubicBezTo>
                <a:cubicBezTo>
                  <a:pt x="2822750" y="1974811"/>
                  <a:pt x="2800035" y="1971656"/>
                  <a:pt x="2778342" y="1965645"/>
                </a:cubicBezTo>
                <a:lnTo>
                  <a:pt x="2731777" y="1945746"/>
                </a:lnTo>
                <a:lnTo>
                  <a:pt x="2760233" y="1895581"/>
                </a:lnTo>
                <a:cubicBezTo>
                  <a:pt x="3017539" y="1441999"/>
                  <a:pt x="3346890" y="861413"/>
                  <a:pt x="3768459" y="118263"/>
                </a:cubicBezTo>
                <a:cubicBezTo>
                  <a:pt x="3784101" y="90729"/>
                  <a:pt x="3801308" y="64519"/>
                  <a:pt x="3819932" y="39732"/>
                </a:cubicBezTo>
                <a:close/>
                <a:moveTo>
                  <a:pt x="1880237" y="0"/>
                </a:moveTo>
                <a:lnTo>
                  <a:pt x="2102124" y="0"/>
                </a:lnTo>
                <a:lnTo>
                  <a:pt x="2086946" y="26756"/>
                </a:lnTo>
                <a:cubicBezTo>
                  <a:pt x="1911773" y="335552"/>
                  <a:pt x="1911773" y="335552"/>
                  <a:pt x="1911773" y="335552"/>
                </a:cubicBezTo>
                <a:cubicBezTo>
                  <a:pt x="1865182" y="414408"/>
                  <a:pt x="1865182" y="515344"/>
                  <a:pt x="1911773" y="594199"/>
                </a:cubicBezTo>
                <a:cubicBezTo>
                  <a:pt x="2629280" y="1859030"/>
                  <a:pt x="2629280" y="1859030"/>
                  <a:pt x="2629280" y="1859030"/>
                </a:cubicBezTo>
                <a:cubicBezTo>
                  <a:pt x="2652576" y="1900035"/>
                  <a:pt x="2685189" y="1933154"/>
                  <a:pt x="2723627" y="1956020"/>
                </a:cubicBezTo>
                <a:lnTo>
                  <a:pt x="2734544" y="1960685"/>
                </a:lnTo>
                <a:lnTo>
                  <a:pt x="2676021" y="2063851"/>
                </a:lnTo>
                <a:lnTo>
                  <a:pt x="2632495" y="2140578"/>
                </a:lnTo>
                <a:lnTo>
                  <a:pt x="2677641" y="2159871"/>
                </a:lnTo>
                <a:cubicBezTo>
                  <a:pt x="2702113" y="2166652"/>
                  <a:pt x="2727732" y="2170210"/>
                  <a:pt x="2754009" y="2170210"/>
                </a:cubicBezTo>
                <a:cubicBezTo>
                  <a:pt x="4376198" y="2170210"/>
                  <a:pt x="4376198" y="2170210"/>
                  <a:pt x="4376198" y="2170210"/>
                </a:cubicBezTo>
                <a:cubicBezTo>
                  <a:pt x="4477805" y="2170210"/>
                  <a:pt x="4575904" y="2113286"/>
                  <a:pt x="4624956" y="2020780"/>
                </a:cubicBezTo>
                <a:cubicBezTo>
                  <a:pt x="5437803" y="594055"/>
                  <a:pt x="5437803" y="594055"/>
                  <a:pt x="5437803" y="594055"/>
                </a:cubicBezTo>
                <a:cubicBezTo>
                  <a:pt x="5490358" y="505109"/>
                  <a:pt x="5490358" y="391256"/>
                  <a:pt x="5437803" y="302307"/>
                </a:cubicBezTo>
                <a:cubicBezTo>
                  <a:pt x="5387000" y="213137"/>
                  <a:pt x="5339373" y="129540"/>
                  <a:pt x="5294722" y="51168"/>
                </a:cubicBezTo>
                <a:lnTo>
                  <a:pt x="5265570" y="0"/>
                </a:lnTo>
                <a:lnTo>
                  <a:pt x="7476877" y="0"/>
                </a:lnTo>
                <a:lnTo>
                  <a:pt x="7476877" y="6858000"/>
                </a:lnTo>
                <a:lnTo>
                  <a:pt x="3343303" y="6858000"/>
                </a:lnTo>
                <a:lnTo>
                  <a:pt x="3297958" y="6778065"/>
                </a:lnTo>
                <a:cubicBezTo>
                  <a:pt x="3015657" y="6280421"/>
                  <a:pt x="2563976" y="5484189"/>
                  <a:pt x="1841286" y="4210218"/>
                </a:cubicBezTo>
                <a:cubicBezTo>
                  <a:pt x="1716144" y="3998418"/>
                  <a:pt x="1716144" y="3727316"/>
                  <a:pt x="1841286" y="3515516"/>
                </a:cubicBezTo>
                <a:cubicBezTo>
                  <a:pt x="1841286" y="3515516"/>
                  <a:pt x="1841286" y="3515516"/>
                  <a:pt x="2556859" y="2254092"/>
                </a:cubicBezTo>
                <a:lnTo>
                  <a:pt x="2617166" y="2147787"/>
                </a:lnTo>
                <a:lnTo>
                  <a:pt x="2615044" y="2146880"/>
                </a:lnTo>
                <a:cubicBezTo>
                  <a:pt x="2571686" y="2121084"/>
                  <a:pt x="2534897" y="2083728"/>
                  <a:pt x="2508620" y="2037473"/>
                </a:cubicBezTo>
                <a:cubicBezTo>
                  <a:pt x="2508620" y="2037473"/>
                  <a:pt x="2508620" y="2037473"/>
                  <a:pt x="1699276" y="610749"/>
                </a:cubicBezTo>
                <a:cubicBezTo>
                  <a:pt x="1646720" y="521803"/>
                  <a:pt x="1646720" y="407950"/>
                  <a:pt x="1699276" y="319000"/>
                </a:cubicBezTo>
                <a:cubicBezTo>
                  <a:pt x="1699276" y="319000"/>
                  <a:pt x="1699276" y="319000"/>
                  <a:pt x="1843322" y="65075"/>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Pavadinimas 1">
            <a:extLst>
              <a:ext uri="{FF2B5EF4-FFF2-40B4-BE49-F238E27FC236}">
                <a16:creationId xmlns:a16="http://schemas.microsoft.com/office/drawing/2014/main" id="{F9EE32BA-7426-45B4-ABD0-E33779A95C6A}"/>
              </a:ext>
            </a:extLst>
          </p:cNvPr>
          <p:cNvSpPr>
            <a:spLocks noGrp="1"/>
          </p:cNvSpPr>
          <p:nvPr>
            <p:ph type="ctrTitle"/>
          </p:nvPr>
        </p:nvSpPr>
        <p:spPr>
          <a:xfrm>
            <a:off x="1117311" y="1218781"/>
            <a:ext cx="5801083" cy="4440853"/>
          </a:xfrm>
        </p:spPr>
        <p:txBody>
          <a:bodyPr anchor="t">
            <a:noAutofit/>
          </a:bodyPr>
          <a:lstStyle/>
          <a:p>
            <a:pPr algn="l"/>
            <a:r>
              <a:rPr lang="lt-LT" sz="3800" dirty="0">
                <a:latin typeface="Times New Roman" panose="02020603050405020304" pitchFamily="18" charset="0"/>
                <a:cs typeface="Times New Roman" panose="02020603050405020304" pitchFamily="18" charset="0"/>
              </a:rPr>
              <a:t>3 prioriteto</a:t>
            </a:r>
            <a:br>
              <a:rPr lang="lt-LT" sz="3800" dirty="0">
                <a:latin typeface="Times New Roman" panose="02020603050405020304" pitchFamily="18" charset="0"/>
                <a:cs typeface="Times New Roman" panose="02020603050405020304" pitchFamily="18" charset="0"/>
              </a:rPr>
            </a:br>
            <a:r>
              <a:rPr lang="lt-LT" sz="3800" dirty="0">
                <a:latin typeface="Times New Roman" panose="02020603050405020304" pitchFamily="18" charset="0"/>
                <a:cs typeface="Times New Roman" panose="02020603050405020304" pitchFamily="18" charset="0"/>
              </a:rPr>
              <a:t> „Sąlygų tvariai mėlynajai ekonomikai augti sudarymas ir pakrančių žvejybos ir akvakultūros bendruomenių vystymosi skatinimas“ pristatymas ir aptarimas</a:t>
            </a:r>
          </a:p>
        </p:txBody>
      </p:sp>
      <p:sp>
        <p:nvSpPr>
          <p:cNvPr id="3" name="Antrinis pavadinimas 2">
            <a:extLst>
              <a:ext uri="{FF2B5EF4-FFF2-40B4-BE49-F238E27FC236}">
                <a16:creationId xmlns:a16="http://schemas.microsoft.com/office/drawing/2014/main" id="{69EA4EB7-3EA5-46CD-898A-B83610EAED38}"/>
              </a:ext>
            </a:extLst>
          </p:cNvPr>
          <p:cNvSpPr>
            <a:spLocks noGrp="1"/>
          </p:cNvSpPr>
          <p:nvPr>
            <p:ph type="subTitle" idx="1"/>
          </p:nvPr>
        </p:nvSpPr>
        <p:spPr>
          <a:xfrm>
            <a:off x="1117310" y="3955927"/>
            <a:ext cx="5013661" cy="1683292"/>
          </a:xfrm>
        </p:spPr>
        <p:txBody>
          <a:bodyPr anchor="b">
            <a:normAutofit/>
          </a:bodyPr>
          <a:lstStyle/>
          <a:p>
            <a:pPr algn="l"/>
            <a:endParaRPr lang="lt-LT" dirty="0">
              <a:latin typeface="Times New Roman" panose="02020603050405020304" pitchFamily="18" charset="0"/>
              <a:cs typeface="Times New Roman" panose="02020603050405020304" pitchFamily="18" charset="0"/>
            </a:endParaRPr>
          </a:p>
          <a:p>
            <a:pPr algn="l"/>
            <a:endParaRPr lang="lt-LT" dirty="0">
              <a:latin typeface="Times New Roman" panose="02020603050405020304" pitchFamily="18" charset="0"/>
              <a:cs typeface="Times New Roman" panose="02020603050405020304" pitchFamily="18" charset="0"/>
            </a:endParaRPr>
          </a:p>
          <a:p>
            <a:pPr algn="l"/>
            <a:r>
              <a:rPr lang="lt-LT" dirty="0">
                <a:latin typeface="Times New Roman" panose="02020603050405020304" pitchFamily="18" charset="0"/>
                <a:cs typeface="Times New Roman" panose="02020603050405020304" pitchFamily="18" charset="0"/>
              </a:rPr>
              <a:t>2021-04-29</a:t>
            </a:r>
          </a:p>
        </p:txBody>
      </p:sp>
      <p:grpSp>
        <p:nvGrpSpPr>
          <p:cNvPr id="20" name="Group 19">
            <a:extLst>
              <a:ext uri="{FF2B5EF4-FFF2-40B4-BE49-F238E27FC236}">
                <a16:creationId xmlns:a16="http://schemas.microsoft.com/office/drawing/2014/main" id="{64B93721-934F-4F1E-A868-0B2BA110D3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1960" y="561256"/>
            <a:ext cx="1128382" cy="847206"/>
            <a:chOff x="7393391" y="1075612"/>
            <a:chExt cx="1128382" cy="847206"/>
          </a:xfrm>
        </p:grpSpPr>
        <p:sp>
          <p:nvSpPr>
            <p:cNvPr id="21" name="Freeform 5">
              <a:extLst>
                <a:ext uri="{FF2B5EF4-FFF2-40B4-BE49-F238E27FC236}">
                  <a16:creationId xmlns:a16="http://schemas.microsoft.com/office/drawing/2014/main" id="{99494AF8-52DE-4016-B1B9-5D16974BAE2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7393391" y="1327438"/>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22" name="Freeform 5">
              <a:extLst>
                <a:ext uri="{FF2B5EF4-FFF2-40B4-BE49-F238E27FC236}">
                  <a16:creationId xmlns:a16="http://schemas.microsoft.com/office/drawing/2014/main" id="{C27115E3-8DBD-460F-8EAD-44E12617413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7971281" y="1075612"/>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
        <p:nvSpPr>
          <p:cNvPr id="32" name="Šešiakampis 31">
            <a:extLst>
              <a:ext uri="{FF2B5EF4-FFF2-40B4-BE49-F238E27FC236}">
                <a16:creationId xmlns:a16="http://schemas.microsoft.com/office/drawing/2014/main" id="{3A91965A-7056-4B2F-B696-BFA4241E6F5D}"/>
              </a:ext>
            </a:extLst>
          </p:cNvPr>
          <p:cNvSpPr/>
          <p:nvPr/>
        </p:nvSpPr>
        <p:spPr>
          <a:xfrm>
            <a:off x="9209488" y="5399381"/>
            <a:ext cx="1123259" cy="1025264"/>
          </a:xfrm>
          <a:prstGeom prst="hexagon">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26" name="Paveikslėlis 25">
            <a:extLst>
              <a:ext uri="{FF2B5EF4-FFF2-40B4-BE49-F238E27FC236}">
                <a16:creationId xmlns:a16="http://schemas.microsoft.com/office/drawing/2014/main" id="{F7F1A190-AA53-4150-878B-39E73EB5E7D4}"/>
              </a:ext>
            </a:extLst>
          </p:cNvPr>
          <p:cNvPicPr>
            <a:picLocks noChangeAspect="1"/>
          </p:cNvPicPr>
          <p:nvPr/>
        </p:nvPicPr>
        <p:blipFill rotWithShape="1">
          <a:blip r:embed="rId2"/>
          <a:srcRect l="30294" t="11253" r="44900" b="22635"/>
          <a:stretch/>
        </p:blipFill>
        <p:spPr>
          <a:xfrm>
            <a:off x="10126453" y="5514535"/>
            <a:ext cx="1710212" cy="1144831"/>
          </a:xfrm>
          <a:prstGeom prst="rect">
            <a:avLst/>
          </a:prstGeom>
        </p:spPr>
      </p:pic>
      <p:sp>
        <p:nvSpPr>
          <p:cNvPr id="31" name="Šešiakampis 30">
            <a:extLst>
              <a:ext uri="{FF2B5EF4-FFF2-40B4-BE49-F238E27FC236}">
                <a16:creationId xmlns:a16="http://schemas.microsoft.com/office/drawing/2014/main" id="{982365B9-CC3C-40C6-9AC3-FE830AD279F7}"/>
              </a:ext>
            </a:extLst>
          </p:cNvPr>
          <p:cNvSpPr/>
          <p:nvPr/>
        </p:nvSpPr>
        <p:spPr>
          <a:xfrm>
            <a:off x="9819992" y="5139129"/>
            <a:ext cx="612919" cy="520505"/>
          </a:xfrm>
          <a:prstGeom prst="hexagon">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3" name="Šešiakampis 32">
            <a:extLst>
              <a:ext uri="{FF2B5EF4-FFF2-40B4-BE49-F238E27FC236}">
                <a16:creationId xmlns:a16="http://schemas.microsoft.com/office/drawing/2014/main" id="{0A82F8AB-913B-4122-BF87-17B406F1610D}"/>
              </a:ext>
            </a:extLst>
          </p:cNvPr>
          <p:cNvSpPr/>
          <p:nvPr/>
        </p:nvSpPr>
        <p:spPr>
          <a:xfrm flipH="1" flipV="1">
            <a:off x="12444626" y="5245810"/>
            <a:ext cx="53836" cy="45719"/>
          </a:xfrm>
          <a:prstGeom prst="hexagon">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dirty="0"/>
          </a:p>
        </p:txBody>
      </p:sp>
    </p:spTree>
    <p:extLst>
      <p:ext uri="{BB962C8B-B14F-4D97-AF65-F5344CB8AC3E}">
        <p14:creationId xmlns:p14="http://schemas.microsoft.com/office/powerpoint/2010/main" val="3546530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C777BBD-C42C-46C6-8D2D-BD2F9613D6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aveikslėlis 3">
            <a:extLst>
              <a:ext uri="{FF2B5EF4-FFF2-40B4-BE49-F238E27FC236}">
                <a16:creationId xmlns:a16="http://schemas.microsoft.com/office/drawing/2014/main" id="{F7F4B258-3708-4F58-88DC-575DF5BF744B}"/>
              </a:ext>
            </a:extLst>
          </p:cNvPr>
          <p:cNvPicPr>
            <a:picLocks noChangeAspect="1"/>
          </p:cNvPicPr>
          <p:nvPr/>
        </p:nvPicPr>
        <p:blipFill rotWithShape="1">
          <a:blip r:embed="rId2"/>
          <a:srcRect t="13069" b="2662"/>
          <a:stretch/>
        </p:blipFill>
        <p:spPr>
          <a:xfrm flipH="1">
            <a:off x="0" y="10"/>
            <a:ext cx="12192000" cy="6857990"/>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6" name="Paveikslėlis 5">
            <a:extLst>
              <a:ext uri="{FF2B5EF4-FFF2-40B4-BE49-F238E27FC236}">
                <a16:creationId xmlns:a16="http://schemas.microsoft.com/office/drawing/2014/main" id="{BA9308F2-CA3F-4366-BD4E-3A4F16B29040}"/>
              </a:ext>
            </a:extLst>
          </p:cNvPr>
          <p:cNvPicPr>
            <a:picLocks noChangeAspect="1"/>
          </p:cNvPicPr>
          <p:nvPr/>
        </p:nvPicPr>
        <p:blipFill>
          <a:blip r:embed="rId3"/>
          <a:stretch>
            <a:fillRect/>
          </a:stretch>
        </p:blipFill>
        <p:spPr>
          <a:xfrm>
            <a:off x="0" y="-746"/>
            <a:ext cx="12188952" cy="6858735"/>
          </a:xfrm>
          <a:prstGeom prst="rect">
            <a:avLst/>
          </a:prstGeom>
        </p:spPr>
      </p:pic>
      <p:sp>
        <p:nvSpPr>
          <p:cNvPr id="12" name="Graphic 1">
            <a:extLst>
              <a:ext uri="{FF2B5EF4-FFF2-40B4-BE49-F238E27FC236}">
                <a16:creationId xmlns:a16="http://schemas.microsoft.com/office/drawing/2014/main" id="{721F817A-BF7E-440D-B296-66D86EDB06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bg1">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5" name="Pavadinimas 1">
            <a:extLst>
              <a:ext uri="{FF2B5EF4-FFF2-40B4-BE49-F238E27FC236}">
                <a16:creationId xmlns:a16="http://schemas.microsoft.com/office/drawing/2014/main" id="{49976D1B-E397-48F1-AE4D-5F34FF34727F}"/>
              </a:ext>
            </a:extLst>
          </p:cNvPr>
          <p:cNvSpPr txBox="1">
            <a:spLocks/>
          </p:cNvSpPr>
          <p:nvPr/>
        </p:nvSpPr>
        <p:spPr>
          <a:xfrm>
            <a:off x="3163923" y="1673750"/>
            <a:ext cx="5861106" cy="71158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Aft>
                <a:spcPts val="600"/>
              </a:spcAft>
            </a:pPr>
            <a:r>
              <a:rPr lang="en-US" b="1" dirty="0">
                <a:latin typeface="Times New Roman" panose="02020603050405020304" pitchFamily="18" charset="0"/>
                <a:cs typeface="Times New Roman" panose="02020603050405020304" pitchFamily="18" charset="0"/>
              </a:rPr>
              <a:t>BIVP </a:t>
            </a:r>
            <a:r>
              <a:rPr lang="en-US" b="1" dirty="0" err="1">
                <a:latin typeface="Times New Roman" panose="02020603050405020304" pitchFamily="18" charset="0"/>
                <a:cs typeface="Times New Roman" panose="02020603050405020304" pitchFamily="18" charset="0"/>
              </a:rPr>
              <a:t>įgyvendinima</a:t>
            </a:r>
            <a:r>
              <a:rPr lang="lt-LT" b="1" dirty="0">
                <a:latin typeface="Times New Roman" panose="02020603050405020304" pitchFamily="18" charset="0"/>
                <a:cs typeface="Times New Roman" panose="02020603050405020304" pitchFamily="18" charset="0"/>
              </a:rPr>
              <a:t>s</a:t>
            </a:r>
            <a:endParaRPr lang="en-US" b="1" dirty="0">
              <a:latin typeface="Times New Roman" panose="02020603050405020304" pitchFamily="18" charset="0"/>
              <a:cs typeface="Times New Roman" panose="02020603050405020304" pitchFamily="18" charset="0"/>
            </a:endParaRPr>
          </a:p>
        </p:txBody>
      </p:sp>
      <p:sp>
        <p:nvSpPr>
          <p:cNvPr id="3" name="Turinio vietos rezervavimo ženklas 2">
            <a:extLst>
              <a:ext uri="{FF2B5EF4-FFF2-40B4-BE49-F238E27FC236}">
                <a16:creationId xmlns:a16="http://schemas.microsoft.com/office/drawing/2014/main" id="{EE9660F1-0810-4D42-ABFB-92D1ECBB0FC8}"/>
              </a:ext>
            </a:extLst>
          </p:cNvPr>
          <p:cNvSpPr>
            <a:spLocks noGrp="1"/>
          </p:cNvSpPr>
          <p:nvPr>
            <p:ph idx="1"/>
          </p:nvPr>
        </p:nvSpPr>
        <p:spPr>
          <a:xfrm>
            <a:off x="2310789" y="2494651"/>
            <a:ext cx="7567374" cy="3709203"/>
          </a:xfrm>
        </p:spPr>
        <p:txBody>
          <a:bodyPr vert="horz" lIns="91440" tIns="45720" rIns="91440" bIns="45720" rtlCol="0">
            <a:noAutofit/>
          </a:bodyPr>
          <a:lstStyle/>
          <a:p>
            <a:pPr marL="457200" lvl="1" indent="0">
              <a:spcBef>
                <a:spcPts val="480"/>
              </a:spcBef>
              <a:spcAft>
                <a:spcPts val="480"/>
              </a:spcAft>
              <a:buNone/>
            </a:pPr>
            <a:r>
              <a:rPr lang="en-US" dirty="0">
                <a:effectLst/>
                <a:latin typeface="Times New Roman" panose="02020603050405020304" pitchFamily="18" charset="0"/>
                <a:cs typeface="Times New Roman" panose="02020603050405020304" pitchFamily="18" charset="0"/>
              </a:rPr>
              <a:t>ŽRVVG </a:t>
            </a:r>
            <a:r>
              <a:rPr lang="en-US" dirty="0" err="1">
                <a:effectLst/>
                <a:latin typeface="Times New Roman" panose="02020603050405020304" pitchFamily="18" charset="0"/>
                <a:cs typeface="Times New Roman" panose="02020603050405020304" pitchFamily="18" charset="0"/>
              </a:rPr>
              <a:t>rengs</a:t>
            </a:r>
            <a:r>
              <a:rPr lang="en-US" dirty="0">
                <a:effectLst/>
                <a:latin typeface="Times New Roman" panose="02020603050405020304" pitchFamily="18" charset="0"/>
                <a:cs typeface="Times New Roman" panose="02020603050405020304" pitchFamily="18" charset="0"/>
              </a:rPr>
              <a:t> ir </a:t>
            </a:r>
            <a:r>
              <a:rPr lang="en-US" dirty="0" err="1">
                <a:effectLst/>
                <a:latin typeface="Times New Roman" panose="02020603050405020304" pitchFamily="18" charset="0"/>
                <a:cs typeface="Times New Roman" panose="02020603050405020304" pitchFamily="18" charset="0"/>
              </a:rPr>
              <a:t>įgyvendins</a:t>
            </a:r>
            <a:r>
              <a:rPr lang="en-US" dirty="0">
                <a:effectLst/>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vietos </a:t>
            </a:r>
            <a:r>
              <a:rPr lang="en-US" dirty="0" err="1">
                <a:latin typeface="Times New Roman" panose="02020603050405020304" pitchFamily="18" charset="0"/>
                <a:cs typeface="Times New Roman" panose="02020603050405020304" pitchFamily="18" charset="0"/>
              </a:rPr>
              <a:t>plėtros</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strategijas</a:t>
            </a:r>
            <a:r>
              <a:rPr lang="en-US" dirty="0">
                <a:latin typeface="Times New Roman" panose="02020603050405020304" pitchFamily="18" charset="0"/>
                <a:cs typeface="Times New Roman" panose="02020603050405020304" pitchFamily="18" charset="0"/>
              </a:rPr>
              <a:t> (VPS)</a:t>
            </a:r>
            <a:r>
              <a:rPr lang="en-US" dirty="0">
                <a:effectLst/>
                <a:latin typeface="Times New Roman" panose="02020603050405020304" pitchFamily="18" charset="0"/>
                <a:cs typeface="Times New Roman" panose="02020603050405020304" pitchFamily="18" charset="0"/>
              </a:rPr>
              <a:t>;</a:t>
            </a:r>
          </a:p>
          <a:p>
            <a:pPr marL="457200" lvl="1" indent="0">
              <a:spcBef>
                <a:spcPts val="480"/>
              </a:spcBef>
              <a:spcAft>
                <a:spcPts val="480"/>
              </a:spcAft>
              <a:buNone/>
            </a:pPr>
            <a:r>
              <a:rPr lang="en-US" dirty="0">
                <a:effectLst/>
                <a:latin typeface="Times New Roman" panose="02020603050405020304" pitchFamily="18" charset="0"/>
                <a:cs typeface="Times New Roman" panose="02020603050405020304" pitchFamily="18" charset="0"/>
              </a:rPr>
              <a:t>Bus </a:t>
            </a:r>
            <a:r>
              <a:rPr lang="en-US" dirty="0" err="1">
                <a:effectLst/>
                <a:latin typeface="Times New Roman" panose="02020603050405020304" pitchFamily="18" charset="0"/>
                <a:cs typeface="Times New Roman" panose="02020603050405020304" pitchFamily="18" charset="0"/>
              </a:rPr>
              <a:t>remiamas</a:t>
            </a:r>
            <a:r>
              <a:rPr lang="en-US" dirty="0">
                <a:effectLst/>
                <a:latin typeface="Times New Roman" panose="02020603050405020304" pitchFamily="18" charset="0"/>
                <a:cs typeface="Times New Roman" panose="02020603050405020304" pitchFamily="18" charset="0"/>
              </a:rPr>
              <a:t>:</a:t>
            </a:r>
          </a:p>
          <a:p>
            <a:pPr lvl="1">
              <a:spcBef>
                <a:spcPts val="480"/>
              </a:spcBef>
              <a:spcAft>
                <a:spcPts val="480"/>
              </a:spcAft>
            </a:pPr>
            <a:r>
              <a:rPr lang="en-US" dirty="0">
                <a:latin typeface="Times New Roman" panose="02020603050405020304" pitchFamily="18" charset="0"/>
                <a:cs typeface="Times New Roman" panose="02020603050405020304" pitchFamily="18" charset="0"/>
              </a:rPr>
              <a:t>VPS </a:t>
            </a:r>
            <a:r>
              <a:rPr lang="en-US" dirty="0" err="1">
                <a:effectLst/>
                <a:latin typeface="Times New Roman" panose="02020603050405020304" pitchFamily="18" charset="0"/>
                <a:cs typeface="Times New Roman" panose="02020603050405020304" pitchFamily="18" charset="0"/>
              </a:rPr>
              <a:t>parengimas</a:t>
            </a:r>
            <a:r>
              <a:rPr lang="en-US" dirty="0">
                <a:effectLst/>
                <a:latin typeface="Times New Roman" panose="02020603050405020304" pitchFamily="18" charset="0"/>
                <a:cs typeface="Times New Roman" panose="02020603050405020304" pitchFamily="18" charset="0"/>
              </a:rPr>
              <a:t>; </a:t>
            </a:r>
          </a:p>
          <a:p>
            <a:pPr lvl="1">
              <a:spcBef>
                <a:spcPts val="480"/>
              </a:spcBef>
              <a:spcAft>
                <a:spcPts val="480"/>
              </a:spcAft>
            </a:pPr>
            <a:r>
              <a:rPr lang="en-US" dirty="0">
                <a:latin typeface="Times New Roman" panose="02020603050405020304" pitchFamily="18" charset="0"/>
                <a:cs typeface="Times New Roman" panose="02020603050405020304" pitchFamily="18" charset="0"/>
              </a:rPr>
              <a:t>VPS </a:t>
            </a:r>
            <a:r>
              <a:rPr lang="en-US" dirty="0" err="1">
                <a:effectLst/>
                <a:latin typeface="Times New Roman" panose="02020603050405020304" pitchFamily="18" charset="0"/>
                <a:cs typeface="Times New Roman" panose="02020603050405020304" pitchFamily="18" charset="0"/>
              </a:rPr>
              <a:t>įgyvendinimas</a:t>
            </a:r>
            <a:r>
              <a:rPr lang="en-US" dirty="0">
                <a:effectLst/>
                <a:latin typeface="Times New Roman" panose="02020603050405020304" pitchFamily="18" charset="0"/>
                <a:cs typeface="Times New Roman" panose="02020603050405020304" pitchFamily="18" charset="0"/>
              </a:rPr>
              <a:t>;</a:t>
            </a:r>
          </a:p>
          <a:p>
            <a:pPr lvl="1">
              <a:spcBef>
                <a:spcPts val="480"/>
              </a:spcBef>
              <a:spcAft>
                <a:spcPts val="480"/>
              </a:spcAft>
            </a:pPr>
            <a:r>
              <a:rPr lang="en-US" dirty="0">
                <a:effectLst/>
                <a:latin typeface="Times New Roman" panose="02020603050405020304" pitchFamily="18" charset="0"/>
                <a:cs typeface="Times New Roman" panose="02020603050405020304" pitchFamily="18" charset="0"/>
              </a:rPr>
              <a:t>ŽRVVG </a:t>
            </a:r>
            <a:r>
              <a:rPr lang="en-US" dirty="0" err="1">
                <a:effectLst/>
                <a:latin typeface="Times New Roman" panose="02020603050405020304" pitchFamily="18" charset="0"/>
                <a:cs typeface="Times New Roman" panose="02020603050405020304" pitchFamily="18" charset="0"/>
              </a:rPr>
              <a:t>bendradarbiavimas</a:t>
            </a:r>
            <a:r>
              <a:rPr lang="en-US" dirty="0">
                <a:effectLst/>
                <a:latin typeface="Times New Roman" panose="02020603050405020304" pitchFamily="18" charset="0"/>
                <a:cs typeface="Times New Roman" panose="02020603050405020304" pitchFamily="18" charset="0"/>
              </a:rPr>
              <a:t> su </a:t>
            </a:r>
            <a:r>
              <a:rPr lang="en-US" dirty="0" err="1">
                <a:effectLst/>
                <a:latin typeface="Times New Roman" panose="02020603050405020304" pitchFamily="18" charset="0"/>
                <a:cs typeface="Times New Roman" panose="02020603050405020304" pitchFamily="18" charset="0"/>
              </a:rPr>
              <a:t>kitais</a:t>
            </a:r>
            <a:r>
              <a:rPr lang="en-US" dirty="0">
                <a:effectLst/>
                <a:latin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cs typeface="Times New Roman" panose="02020603050405020304" pitchFamily="18" charset="0"/>
              </a:rPr>
              <a:t>teritoriniais</a:t>
            </a:r>
            <a:r>
              <a:rPr lang="lt-LT" dirty="0">
                <a:effectLst/>
                <a:latin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cs typeface="Times New Roman" panose="02020603050405020304" pitchFamily="18" charset="0"/>
              </a:rPr>
              <a:t>subjektais</a:t>
            </a:r>
            <a:r>
              <a:rPr lang="en-US" dirty="0">
                <a:effectLst/>
                <a:latin typeface="Times New Roman" panose="02020603050405020304" pitchFamily="18" charset="0"/>
                <a:cs typeface="Times New Roman" panose="02020603050405020304" pitchFamily="18" charset="0"/>
              </a:rPr>
              <a:t>.</a:t>
            </a:r>
          </a:p>
        </p:txBody>
      </p:sp>
      <p:grpSp>
        <p:nvGrpSpPr>
          <p:cNvPr id="13" name="Grupė 12">
            <a:extLst>
              <a:ext uri="{FF2B5EF4-FFF2-40B4-BE49-F238E27FC236}">
                <a16:creationId xmlns:a16="http://schemas.microsoft.com/office/drawing/2014/main" id="{0B947069-AC8F-4B12-A886-7CA6E37994E8}"/>
              </a:ext>
            </a:extLst>
          </p:cNvPr>
          <p:cNvGrpSpPr/>
          <p:nvPr/>
        </p:nvGrpSpPr>
        <p:grpSpPr>
          <a:xfrm rot="2848827">
            <a:off x="8157561" y="1002398"/>
            <a:ext cx="1442694" cy="1312110"/>
            <a:chOff x="224894" y="436234"/>
            <a:chExt cx="1442694" cy="1312110"/>
          </a:xfrm>
        </p:grpSpPr>
        <p:pic>
          <p:nvPicPr>
            <p:cNvPr id="14" name="Paveikslėlis 13">
              <a:extLst>
                <a:ext uri="{FF2B5EF4-FFF2-40B4-BE49-F238E27FC236}">
                  <a16:creationId xmlns:a16="http://schemas.microsoft.com/office/drawing/2014/main" id="{95A0E94F-3AB9-4BF6-BA69-B3724663FB10}"/>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1923475" flipH="1">
              <a:off x="224894" y="436234"/>
              <a:ext cx="929195" cy="1312110"/>
            </a:xfrm>
            <a:prstGeom prst="rect">
              <a:avLst/>
            </a:prstGeom>
          </p:spPr>
        </p:pic>
        <p:pic>
          <p:nvPicPr>
            <p:cNvPr id="15" name="Paveikslėlis 14">
              <a:extLst>
                <a:ext uri="{FF2B5EF4-FFF2-40B4-BE49-F238E27FC236}">
                  <a16:creationId xmlns:a16="http://schemas.microsoft.com/office/drawing/2014/main" id="{67889386-972C-4224-BC24-D5E00E1D349C}"/>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2970921">
              <a:off x="1264245" y="718589"/>
              <a:ext cx="334434" cy="472252"/>
            </a:xfrm>
            <a:prstGeom prst="rect">
              <a:avLst/>
            </a:prstGeom>
          </p:spPr>
        </p:pic>
      </p:grpSp>
    </p:spTree>
    <p:extLst>
      <p:ext uri="{BB962C8B-B14F-4D97-AF65-F5344CB8AC3E}">
        <p14:creationId xmlns:p14="http://schemas.microsoft.com/office/powerpoint/2010/main" val="2715984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C777BBD-C42C-46C6-8D2D-BD2F9613D6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aveikslėlis 3">
            <a:extLst>
              <a:ext uri="{FF2B5EF4-FFF2-40B4-BE49-F238E27FC236}">
                <a16:creationId xmlns:a16="http://schemas.microsoft.com/office/drawing/2014/main" id="{6DBE958D-403A-45FD-8DD1-B7E9D0828757}"/>
              </a:ext>
            </a:extLst>
          </p:cNvPr>
          <p:cNvPicPr>
            <a:picLocks noChangeAspect="1"/>
          </p:cNvPicPr>
          <p:nvPr/>
        </p:nvPicPr>
        <p:blipFill rotWithShape="1">
          <a:blip r:embed="rId2"/>
          <a:srcRect t="13069" b="2662"/>
          <a:stretch/>
        </p:blipFill>
        <p:spPr>
          <a:xfrm flipH="1">
            <a:off x="0" y="10"/>
            <a:ext cx="12192000" cy="6857990"/>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5" name="Paveikslėlis 4">
            <a:extLst>
              <a:ext uri="{FF2B5EF4-FFF2-40B4-BE49-F238E27FC236}">
                <a16:creationId xmlns:a16="http://schemas.microsoft.com/office/drawing/2014/main" id="{17FE701C-50E4-4C34-B839-20AC05A166D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Lst>
          </a:blip>
          <a:stretch>
            <a:fillRect/>
          </a:stretch>
        </p:blipFill>
        <p:spPr>
          <a:xfrm>
            <a:off x="0" y="0"/>
            <a:ext cx="12188952" cy="6858000"/>
          </a:xfrm>
          <a:prstGeom prst="rect">
            <a:avLst/>
          </a:prstGeom>
        </p:spPr>
      </p:pic>
      <p:sp>
        <p:nvSpPr>
          <p:cNvPr id="11" name="Graphic 1">
            <a:extLst>
              <a:ext uri="{FF2B5EF4-FFF2-40B4-BE49-F238E27FC236}">
                <a16:creationId xmlns:a16="http://schemas.microsoft.com/office/drawing/2014/main" id="{721F817A-BF7E-440D-B296-66D86EDB06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bg1">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2" name="Pavadinimas 1">
            <a:extLst>
              <a:ext uri="{FF2B5EF4-FFF2-40B4-BE49-F238E27FC236}">
                <a16:creationId xmlns:a16="http://schemas.microsoft.com/office/drawing/2014/main" id="{F8114130-51C8-44E9-9591-AFB7AA38AE3C}"/>
              </a:ext>
            </a:extLst>
          </p:cNvPr>
          <p:cNvSpPr>
            <a:spLocks noGrp="1"/>
          </p:cNvSpPr>
          <p:nvPr>
            <p:ph type="title"/>
          </p:nvPr>
        </p:nvSpPr>
        <p:spPr>
          <a:xfrm>
            <a:off x="3163923" y="1475698"/>
            <a:ext cx="5861106" cy="830200"/>
          </a:xfrm>
        </p:spPr>
        <p:txBody>
          <a:bodyPr anchor="b">
            <a:normAutofit/>
          </a:bodyPr>
          <a:lstStyle/>
          <a:p>
            <a:pPr algn="ctr"/>
            <a:r>
              <a:rPr lang="lt-LT" b="1" dirty="0">
                <a:latin typeface="Times New Roman" panose="02020603050405020304" pitchFamily="18" charset="0"/>
                <a:cs typeface="Times New Roman" panose="02020603050405020304" pitchFamily="18" charset="0"/>
              </a:rPr>
              <a:t>BIVP įgyvendinimas</a:t>
            </a:r>
          </a:p>
        </p:txBody>
      </p:sp>
      <p:sp>
        <p:nvSpPr>
          <p:cNvPr id="3" name="Turinio vietos rezervavimo ženklas 2">
            <a:extLst>
              <a:ext uri="{FF2B5EF4-FFF2-40B4-BE49-F238E27FC236}">
                <a16:creationId xmlns:a16="http://schemas.microsoft.com/office/drawing/2014/main" id="{47D799D2-8531-4E1E-92C0-2A06CBFB3BF9}"/>
              </a:ext>
            </a:extLst>
          </p:cNvPr>
          <p:cNvSpPr>
            <a:spLocks noGrp="1"/>
          </p:cNvSpPr>
          <p:nvPr>
            <p:ph idx="1"/>
          </p:nvPr>
        </p:nvSpPr>
        <p:spPr>
          <a:xfrm>
            <a:off x="2663371" y="2487483"/>
            <a:ext cx="7005918" cy="3335093"/>
          </a:xfrm>
        </p:spPr>
        <p:txBody>
          <a:bodyPr>
            <a:noAutofit/>
          </a:bodyPr>
          <a:lstStyle/>
          <a:p>
            <a:pPr>
              <a:spcBef>
                <a:spcPts val="480"/>
              </a:spcBef>
              <a:spcAft>
                <a:spcPts val="480"/>
              </a:spcAft>
            </a:pPr>
            <a:r>
              <a:rPr lang="lt-LT" sz="2400" dirty="0">
                <a:effectLst/>
                <a:latin typeface="Times New Roman" panose="02020603050405020304" pitchFamily="18" charset="0"/>
                <a:ea typeface="Calibri" panose="020F0502020204030204" pitchFamily="34" charset="0"/>
              </a:rPr>
              <a:t>BIVP apims VPS valdymą, stebėseną ir vertinimą bei jos aktyvų taikymą, įskaitant suinteresuotųjų subjektų keitimosi informacija palengvinimą, kuriai numatoma parama sudarys iki 25 % viso VPS skirto finansavimo.</a:t>
            </a:r>
          </a:p>
          <a:p>
            <a:pPr>
              <a:spcBef>
                <a:spcPts val="480"/>
              </a:spcBef>
              <a:spcAft>
                <a:spcPts val="480"/>
              </a:spcAft>
            </a:pPr>
            <a:r>
              <a:rPr lang="lt-LT" sz="2400" dirty="0">
                <a:effectLst/>
                <a:latin typeface="Times New Roman" panose="02020603050405020304" pitchFamily="18" charset="0"/>
                <a:ea typeface="Calibri" panose="020F0502020204030204" pitchFamily="34" charset="0"/>
              </a:rPr>
              <a:t>Su ŽRVVG einamosiomis išlaidomis susijusiems </a:t>
            </a:r>
            <a:r>
              <a:rPr lang="lt-LT" sz="2400" dirty="0">
                <a:latin typeface="Times New Roman" panose="02020603050405020304" pitchFamily="18" charset="0"/>
                <a:ea typeface="Calibri" panose="020F0502020204030204" pitchFamily="34" charset="0"/>
              </a:rPr>
              <a:t>veiksmams bus taikoma iki  100 % didžiausio pagalbos intensyvumo norma.</a:t>
            </a:r>
            <a:endParaRPr lang="lt-LT" sz="2400" dirty="0">
              <a:effectLst/>
              <a:latin typeface="Times New Roman" panose="02020603050405020304" pitchFamily="18" charset="0"/>
              <a:ea typeface="Calibri" panose="020F0502020204030204" pitchFamily="34" charset="0"/>
            </a:endParaRPr>
          </a:p>
          <a:p>
            <a:endParaRPr lang="lt-LT" sz="2400" dirty="0"/>
          </a:p>
        </p:txBody>
      </p:sp>
      <p:grpSp>
        <p:nvGrpSpPr>
          <p:cNvPr id="12" name="Grupė 11">
            <a:extLst>
              <a:ext uri="{FF2B5EF4-FFF2-40B4-BE49-F238E27FC236}">
                <a16:creationId xmlns:a16="http://schemas.microsoft.com/office/drawing/2014/main" id="{1C6CC66B-F2BB-444D-9C90-CE66C40C08B5}"/>
              </a:ext>
            </a:extLst>
          </p:cNvPr>
          <p:cNvGrpSpPr/>
          <p:nvPr/>
        </p:nvGrpSpPr>
        <p:grpSpPr>
          <a:xfrm rot="10302844">
            <a:off x="8160824" y="4686759"/>
            <a:ext cx="1442694" cy="1312110"/>
            <a:chOff x="224894" y="436234"/>
            <a:chExt cx="1442694" cy="1312110"/>
          </a:xfrm>
        </p:grpSpPr>
        <p:pic>
          <p:nvPicPr>
            <p:cNvPr id="13" name="Paveikslėlis 12">
              <a:extLst>
                <a:ext uri="{FF2B5EF4-FFF2-40B4-BE49-F238E27FC236}">
                  <a16:creationId xmlns:a16="http://schemas.microsoft.com/office/drawing/2014/main" id="{70CAAA87-00E0-4D89-A7AE-061044769EC6}"/>
                </a:ext>
              </a:extLst>
            </p:cNvPr>
            <p:cNvPicPr>
              <a:picLocks noChangeAspect="1"/>
            </p:cNvPicPr>
            <p:nvPr/>
          </p:nvPicPr>
          <p:blipFill rotWithShape="1">
            <a:blip r:embed="rId5">
              <a:lum bright="70000" contrast="-70000"/>
              <a:extLst>
                <a:ext uri="{BEBA8EAE-BF5A-486C-A8C5-ECC9F3942E4B}">
                  <a14:imgProps xmlns:a14="http://schemas.microsoft.com/office/drawing/2010/main">
                    <a14:imgLayer r:embed="rId6">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1923475" flipH="1">
              <a:off x="224894" y="436234"/>
              <a:ext cx="929195" cy="1312110"/>
            </a:xfrm>
            <a:prstGeom prst="rect">
              <a:avLst/>
            </a:prstGeom>
          </p:spPr>
        </p:pic>
        <p:pic>
          <p:nvPicPr>
            <p:cNvPr id="14" name="Paveikslėlis 13">
              <a:extLst>
                <a:ext uri="{FF2B5EF4-FFF2-40B4-BE49-F238E27FC236}">
                  <a16:creationId xmlns:a16="http://schemas.microsoft.com/office/drawing/2014/main" id="{C098C8E5-E113-41B1-B83B-72747BFBA4D5}"/>
                </a:ext>
              </a:extLst>
            </p:cNvPr>
            <p:cNvPicPr>
              <a:picLocks noChangeAspect="1"/>
            </p:cNvPicPr>
            <p:nvPr/>
          </p:nvPicPr>
          <p:blipFill rotWithShape="1">
            <a:blip r:embed="rId5">
              <a:lum bright="70000" contrast="-70000"/>
              <a:extLst>
                <a:ext uri="{BEBA8EAE-BF5A-486C-A8C5-ECC9F3942E4B}">
                  <a14:imgProps xmlns:a14="http://schemas.microsoft.com/office/drawing/2010/main">
                    <a14:imgLayer r:embed="rId6">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2970921">
              <a:off x="1264245" y="718589"/>
              <a:ext cx="334434" cy="472252"/>
            </a:xfrm>
            <a:prstGeom prst="rect">
              <a:avLst/>
            </a:prstGeom>
          </p:spPr>
        </p:pic>
      </p:grpSp>
    </p:spTree>
    <p:extLst>
      <p:ext uri="{BB962C8B-B14F-4D97-AF65-F5344CB8AC3E}">
        <p14:creationId xmlns:p14="http://schemas.microsoft.com/office/powerpoint/2010/main" val="30250599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EF04BBF0-2BE7-41CF-8872-77A663E5A37B}"/>
              </a:ext>
            </a:extLst>
          </p:cNvPr>
          <p:cNvSpPr>
            <a:spLocks noGrp="1"/>
          </p:cNvSpPr>
          <p:nvPr>
            <p:ph type="title"/>
          </p:nvPr>
        </p:nvSpPr>
        <p:spPr>
          <a:xfrm>
            <a:off x="838199" y="1165508"/>
            <a:ext cx="10515600" cy="1325563"/>
          </a:xfrm>
        </p:spPr>
        <p:txBody>
          <a:bodyPr>
            <a:noAutofit/>
          </a:bodyPr>
          <a:lstStyle/>
          <a:p>
            <a:pPr algn="ctr"/>
            <a:r>
              <a:rPr lang="lt-LT" b="1" dirty="0">
                <a:latin typeface="Times New Roman" panose="02020603050405020304" pitchFamily="18" charset="0"/>
                <a:cs typeface="Times New Roman" panose="02020603050405020304" pitchFamily="18" charset="0"/>
              </a:rPr>
              <a:t>Taikytina (BIVP) remiamiems veiksmams didžiausio pagalbos intensyvumo norma iki 100 %</a:t>
            </a:r>
            <a:br>
              <a:rPr lang="lt-LT" b="1" dirty="0">
                <a:latin typeface="Times New Roman" panose="02020603050405020304" pitchFamily="18" charset="0"/>
                <a:cs typeface="Times New Roman" panose="02020603050405020304" pitchFamily="18" charset="0"/>
              </a:rPr>
            </a:br>
            <a:endParaRPr lang="lt-LT" b="1" dirty="0">
              <a:latin typeface="Times New Roman" panose="02020603050405020304" pitchFamily="18" charset="0"/>
              <a:cs typeface="Times New Roman" panose="02020603050405020304" pitchFamily="18" charset="0"/>
            </a:endParaRPr>
          </a:p>
        </p:txBody>
      </p:sp>
      <p:pic>
        <p:nvPicPr>
          <p:cNvPr id="7" name="Paveikslėlis 6">
            <a:extLst>
              <a:ext uri="{FF2B5EF4-FFF2-40B4-BE49-F238E27FC236}">
                <a16:creationId xmlns:a16="http://schemas.microsoft.com/office/drawing/2014/main" id="{8FE59A5B-6CF2-4409-8503-F80F91662A92}"/>
              </a:ext>
            </a:extLst>
          </p:cNvPr>
          <p:cNvPicPr>
            <a:picLocks noChangeAspect="1"/>
          </p:cNvPicPr>
          <p:nvPr/>
        </p:nvPicPr>
        <p:blipFill>
          <a:blip r:embed="rId2"/>
          <a:stretch>
            <a:fillRect/>
          </a:stretch>
        </p:blipFill>
        <p:spPr>
          <a:xfrm>
            <a:off x="6316200" y="2511403"/>
            <a:ext cx="3540495" cy="2360330"/>
          </a:xfrm>
          <a:prstGeom prst="rect">
            <a:avLst/>
          </a:prstGeom>
          <a:ln w="12700">
            <a:solidFill>
              <a:schemeClr val="tx1"/>
            </a:solidFill>
          </a:ln>
        </p:spPr>
      </p:pic>
      <p:sp>
        <p:nvSpPr>
          <p:cNvPr id="3" name="Turinio vietos rezervavimo ženklas 2">
            <a:extLst>
              <a:ext uri="{FF2B5EF4-FFF2-40B4-BE49-F238E27FC236}">
                <a16:creationId xmlns:a16="http://schemas.microsoft.com/office/drawing/2014/main" id="{B406D17D-33A0-471D-86DC-57E05A1188F0}"/>
              </a:ext>
            </a:extLst>
          </p:cNvPr>
          <p:cNvSpPr>
            <a:spLocks noGrp="1"/>
          </p:cNvSpPr>
          <p:nvPr>
            <p:ph idx="1"/>
          </p:nvPr>
        </p:nvSpPr>
        <p:spPr>
          <a:xfrm>
            <a:off x="502024" y="2527232"/>
            <a:ext cx="6557682" cy="3792885"/>
          </a:xfrm>
        </p:spPr>
        <p:txBody>
          <a:bodyPr>
            <a:normAutofit/>
          </a:bodyPr>
          <a:lstStyle/>
          <a:p>
            <a:pPr algn="ctr"/>
            <a:endParaRPr lang="lt-LT" sz="2400" dirty="0">
              <a:latin typeface="Times New Roman" panose="02020603050405020304" pitchFamily="18" charset="0"/>
              <a:cs typeface="Times New Roman" panose="02020603050405020304" pitchFamily="18" charset="0"/>
            </a:endParaRPr>
          </a:p>
          <a:p>
            <a:pPr marL="0" indent="0">
              <a:buNone/>
            </a:pPr>
            <a:r>
              <a:rPr lang="lt-LT" sz="2400" dirty="0">
                <a:latin typeface="Times New Roman" panose="02020603050405020304" pitchFamily="18" charset="0"/>
                <a:cs typeface="Times New Roman" panose="02020603050405020304" pitchFamily="18" charset="0"/>
              </a:rPr>
              <a:t>BIVP remiami veiksmai, kurie atitiks bent vieną iš šių kriterijų:</a:t>
            </a:r>
          </a:p>
          <a:p>
            <a:r>
              <a:rPr lang="lt-LT" sz="2400" dirty="0">
                <a:latin typeface="Times New Roman" panose="02020603050405020304" pitchFamily="18" charset="0"/>
                <a:cs typeface="Times New Roman" panose="02020603050405020304" pitchFamily="18" charset="0"/>
              </a:rPr>
              <a:t>atitinka kolektyvinius interesus;</a:t>
            </a:r>
          </a:p>
          <a:p>
            <a:r>
              <a:rPr lang="lt-LT" sz="2400" dirty="0">
                <a:latin typeface="Times New Roman" panose="02020603050405020304" pitchFamily="18" charset="0"/>
                <a:cs typeface="Times New Roman" panose="02020603050405020304" pitchFamily="18" charset="0"/>
              </a:rPr>
              <a:t>turi kolektyvinį paramos gavėją; </a:t>
            </a:r>
          </a:p>
          <a:p>
            <a:r>
              <a:rPr lang="lt-LT" sz="2400" dirty="0">
                <a:latin typeface="Times New Roman" panose="02020603050405020304" pitchFamily="18" charset="0"/>
                <a:cs typeface="Times New Roman" panose="02020603050405020304" pitchFamily="18" charset="0"/>
              </a:rPr>
              <a:t>turi inovacinių aspektų, kai tinkama, vietos lygmeniu ir užtikrina galimybę visuomenei susipažinti su jų rezultatais. </a:t>
            </a:r>
          </a:p>
          <a:p>
            <a:endParaRPr lang="lt-LT" sz="2400" dirty="0">
              <a:latin typeface="Times New Roman" panose="02020603050405020304" pitchFamily="18" charset="0"/>
              <a:cs typeface="Times New Roman" panose="02020603050405020304" pitchFamily="18" charset="0"/>
            </a:endParaRPr>
          </a:p>
        </p:txBody>
      </p:sp>
      <p:grpSp>
        <p:nvGrpSpPr>
          <p:cNvPr id="4" name="Grupė 3">
            <a:extLst>
              <a:ext uri="{FF2B5EF4-FFF2-40B4-BE49-F238E27FC236}">
                <a16:creationId xmlns:a16="http://schemas.microsoft.com/office/drawing/2014/main" id="{10E06D81-E312-4274-A737-AABD0F491E8F}"/>
              </a:ext>
            </a:extLst>
          </p:cNvPr>
          <p:cNvGrpSpPr/>
          <p:nvPr/>
        </p:nvGrpSpPr>
        <p:grpSpPr>
          <a:xfrm>
            <a:off x="318559" y="0"/>
            <a:ext cx="929195" cy="1381559"/>
            <a:chOff x="224894" y="436234"/>
            <a:chExt cx="929195" cy="1381559"/>
          </a:xfrm>
        </p:grpSpPr>
        <p:pic>
          <p:nvPicPr>
            <p:cNvPr id="5" name="Paveikslėlis 4">
              <a:extLst>
                <a:ext uri="{FF2B5EF4-FFF2-40B4-BE49-F238E27FC236}">
                  <a16:creationId xmlns:a16="http://schemas.microsoft.com/office/drawing/2014/main" id="{E359FA03-6424-4B4A-B8ED-0A7CDC05D8D0}"/>
                </a:ext>
              </a:extLst>
            </p:cNvPr>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1923475" flipH="1">
              <a:off x="224894" y="436234"/>
              <a:ext cx="929195" cy="1312110"/>
            </a:xfrm>
            <a:prstGeom prst="rect">
              <a:avLst/>
            </a:prstGeom>
          </p:spPr>
        </p:pic>
        <p:pic>
          <p:nvPicPr>
            <p:cNvPr id="6" name="Paveikslėlis 5">
              <a:extLst>
                <a:ext uri="{FF2B5EF4-FFF2-40B4-BE49-F238E27FC236}">
                  <a16:creationId xmlns:a16="http://schemas.microsoft.com/office/drawing/2014/main" id="{8679EC29-2DCB-4779-A927-8A7099FEE891}"/>
                </a:ext>
              </a:extLst>
            </p:cNvPr>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2970921">
              <a:off x="577317" y="1414450"/>
              <a:ext cx="334434" cy="472252"/>
            </a:xfrm>
            <a:prstGeom prst="rect">
              <a:avLst/>
            </a:prstGeom>
          </p:spPr>
        </p:pic>
      </p:grpSp>
      <p:pic>
        <p:nvPicPr>
          <p:cNvPr id="8" name="Paveikslėlis 7">
            <a:extLst>
              <a:ext uri="{FF2B5EF4-FFF2-40B4-BE49-F238E27FC236}">
                <a16:creationId xmlns:a16="http://schemas.microsoft.com/office/drawing/2014/main" id="{4774438A-C49C-4870-9D2B-840573F693CE}"/>
              </a:ext>
            </a:extLst>
          </p:cNvPr>
          <p:cNvPicPr>
            <a:picLocks noChangeAspect="1"/>
          </p:cNvPicPr>
          <p:nvPr/>
        </p:nvPicPr>
        <p:blipFill>
          <a:blip r:embed="rId5"/>
          <a:stretch>
            <a:fillRect/>
          </a:stretch>
        </p:blipFill>
        <p:spPr>
          <a:xfrm>
            <a:off x="8688512" y="4067363"/>
            <a:ext cx="3001464" cy="2252754"/>
          </a:xfrm>
          <a:prstGeom prst="rect">
            <a:avLst/>
          </a:prstGeom>
          <a:ln w="12700">
            <a:solidFill>
              <a:schemeClr val="tx1"/>
            </a:solidFill>
          </a:ln>
        </p:spPr>
      </p:pic>
    </p:spTree>
    <p:extLst>
      <p:ext uri="{BB962C8B-B14F-4D97-AF65-F5344CB8AC3E}">
        <p14:creationId xmlns:p14="http://schemas.microsoft.com/office/powerpoint/2010/main" val="66057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6" presetClass="entr" presetSubtype="21"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childTnLst>
                          </p:cTn>
                        </p:par>
                        <p:par>
                          <p:cTn id="36" fill="hold">
                            <p:stCondLst>
                              <p:cond delay="1500"/>
                            </p:stCondLst>
                            <p:childTnLst>
                              <p:par>
                                <p:cTn id="37" presetID="16" presetClass="entr" presetSubtype="21"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descr="Paveikslėlis, kuriame yra tamsa&#10;&#10;Automatiškai sugeneruotas aprašymas">
            <a:extLst>
              <a:ext uri="{FF2B5EF4-FFF2-40B4-BE49-F238E27FC236}">
                <a16:creationId xmlns:a16="http://schemas.microsoft.com/office/drawing/2014/main" id="{92FD799A-8595-471D-A232-569622BB0BB8}"/>
              </a:ext>
            </a:extLst>
          </p:cNvPr>
          <p:cNvPicPr>
            <a:picLocks noChangeAspect="1"/>
          </p:cNvPicPr>
          <p:nvPr/>
        </p:nvPicPr>
        <p:blipFill>
          <a:blip r:embed="rId2">
            <a:alphaModFix amt="50000"/>
            <a:extLst>
              <a:ext uri="{BEBA8EAE-BF5A-486C-A8C5-ECC9F3942E4B}">
                <a14:imgProps xmlns:a14="http://schemas.microsoft.com/office/drawing/2010/main">
                  <a14:imgLayer r:embed="rId3">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sp>
        <p:nvSpPr>
          <p:cNvPr id="6146" name="Antraštė 1">
            <a:extLst>
              <a:ext uri="{FF2B5EF4-FFF2-40B4-BE49-F238E27FC236}">
                <a16:creationId xmlns:a16="http://schemas.microsoft.com/office/drawing/2014/main" id="{4ED2C7EE-E847-4BBD-831E-7EB4631ED267}"/>
              </a:ext>
            </a:extLst>
          </p:cNvPr>
          <p:cNvSpPr>
            <a:spLocks noGrp="1"/>
          </p:cNvSpPr>
          <p:nvPr>
            <p:ph type="title"/>
          </p:nvPr>
        </p:nvSpPr>
        <p:spPr>
          <a:xfrm>
            <a:off x="1775749" y="501419"/>
            <a:ext cx="8244408" cy="455003"/>
          </a:xfrm>
        </p:spPr>
        <p:txBody>
          <a:bodyPr>
            <a:noAutofit/>
          </a:bodyPr>
          <a:lstStyle/>
          <a:p>
            <a:pPr algn="ctr"/>
            <a:r>
              <a:rPr lang="lt-LT" b="1" dirty="0">
                <a:latin typeface="Times New Roman" panose="02020603050405020304" pitchFamily="18" charset="0"/>
                <a:cs typeface="Times New Roman" panose="02020603050405020304" pitchFamily="18" charset="0"/>
              </a:rPr>
              <a:t>EJRŽF programavimas</a:t>
            </a:r>
          </a:p>
        </p:txBody>
      </p:sp>
      <p:graphicFrame>
        <p:nvGraphicFramePr>
          <p:cNvPr id="2" name="Lentelė 1">
            <a:extLst>
              <a:ext uri="{FF2B5EF4-FFF2-40B4-BE49-F238E27FC236}">
                <a16:creationId xmlns:a16="http://schemas.microsoft.com/office/drawing/2014/main" id="{D884D96B-D4F5-4ED8-91BC-302D062FC77C}"/>
              </a:ext>
            </a:extLst>
          </p:cNvPr>
          <p:cNvGraphicFramePr>
            <a:graphicFrameLocks noGrp="1"/>
          </p:cNvGraphicFramePr>
          <p:nvPr>
            <p:extLst>
              <p:ext uri="{D42A27DB-BD31-4B8C-83A1-F6EECF244321}">
                <p14:modId xmlns:p14="http://schemas.microsoft.com/office/powerpoint/2010/main" val="3778212087"/>
              </p:ext>
            </p:extLst>
          </p:nvPr>
        </p:nvGraphicFramePr>
        <p:xfrm>
          <a:off x="932329" y="1375116"/>
          <a:ext cx="10327342" cy="2341916"/>
        </p:xfrm>
        <a:graphic>
          <a:graphicData uri="http://schemas.openxmlformats.org/drawingml/2006/table">
            <a:tbl>
              <a:tblPr>
                <a:effectLst>
                  <a:reflection stA="35000" endPos="23000" dist="50800" dir="5400000" sy="-100000" algn="bl" rotWithShape="0"/>
                </a:effectLst>
                <a:tableStyleId>{3C2FFA5D-87B4-456A-9821-1D502468CF0F}</a:tableStyleId>
              </a:tblPr>
              <a:tblGrid>
                <a:gridCol w="4002298">
                  <a:extLst>
                    <a:ext uri="{9D8B030D-6E8A-4147-A177-3AD203B41FA5}">
                      <a16:colId xmlns:a16="http://schemas.microsoft.com/office/drawing/2014/main" val="3518956522"/>
                    </a:ext>
                  </a:extLst>
                </a:gridCol>
                <a:gridCol w="1244328">
                  <a:extLst>
                    <a:ext uri="{9D8B030D-6E8A-4147-A177-3AD203B41FA5}">
                      <a16:colId xmlns:a16="http://schemas.microsoft.com/office/drawing/2014/main" val="3970217338"/>
                    </a:ext>
                  </a:extLst>
                </a:gridCol>
                <a:gridCol w="2488658">
                  <a:extLst>
                    <a:ext uri="{9D8B030D-6E8A-4147-A177-3AD203B41FA5}">
                      <a16:colId xmlns:a16="http://schemas.microsoft.com/office/drawing/2014/main" val="1438747759"/>
                    </a:ext>
                  </a:extLst>
                </a:gridCol>
                <a:gridCol w="1161372">
                  <a:extLst>
                    <a:ext uri="{9D8B030D-6E8A-4147-A177-3AD203B41FA5}">
                      <a16:colId xmlns:a16="http://schemas.microsoft.com/office/drawing/2014/main" val="33721776"/>
                    </a:ext>
                  </a:extLst>
                </a:gridCol>
                <a:gridCol w="331822">
                  <a:extLst>
                    <a:ext uri="{9D8B030D-6E8A-4147-A177-3AD203B41FA5}">
                      <a16:colId xmlns:a16="http://schemas.microsoft.com/office/drawing/2014/main" val="2476601319"/>
                    </a:ext>
                  </a:extLst>
                </a:gridCol>
                <a:gridCol w="1098864">
                  <a:extLst>
                    <a:ext uri="{9D8B030D-6E8A-4147-A177-3AD203B41FA5}">
                      <a16:colId xmlns:a16="http://schemas.microsoft.com/office/drawing/2014/main" val="1201402656"/>
                    </a:ext>
                  </a:extLst>
                </a:gridCol>
              </a:tblGrid>
              <a:tr h="459544">
                <a:tc>
                  <a:txBody>
                    <a:bodyPr/>
                    <a:lstStyle/>
                    <a:p>
                      <a:pPr algn="ctr" fontAlgn="b"/>
                      <a:r>
                        <a:rPr lang="lt-LT" sz="1600" b="1" i="0" u="none" strike="noStrike" dirty="0">
                          <a:solidFill>
                            <a:schemeClr val="bg1"/>
                          </a:solidFill>
                          <a:effectLst/>
                          <a:latin typeface="+mn-lt"/>
                          <a:cs typeface="Times New Roman" panose="02020603050405020304" pitchFamily="18" charset="0"/>
                        </a:rPr>
                        <a:t>Remtini veiksmai (</a:t>
                      </a:r>
                      <a:r>
                        <a:rPr lang="lt-LT" sz="1600" b="1" i="0" u="none" strike="noStrike" dirty="0" err="1">
                          <a:solidFill>
                            <a:schemeClr val="bg1"/>
                          </a:solidFill>
                          <a:effectLst/>
                          <a:latin typeface="+mn-lt"/>
                          <a:cs typeface="Times New Roman" panose="02020603050405020304" pitchFamily="18" charset="0"/>
                        </a:rPr>
                        <a:t>Types</a:t>
                      </a:r>
                      <a:r>
                        <a:rPr lang="lt-LT" sz="1600" b="1" i="0" u="none" strike="noStrike" dirty="0">
                          <a:solidFill>
                            <a:schemeClr val="bg1"/>
                          </a:solidFill>
                          <a:effectLst/>
                          <a:latin typeface="+mn-lt"/>
                          <a:cs typeface="Times New Roman" panose="02020603050405020304" pitchFamily="18" charset="0"/>
                        </a:rPr>
                        <a:t> </a:t>
                      </a:r>
                      <a:r>
                        <a:rPr lang="lt-LT" sz="1600" b="1" i="0" u="none" strike="noStrike" dirty="0" err="1">
                          <a:solidFill>
                            <a:schemeClr val="bg1"/>
                          </a:solidFill>
                          <a:effectLst/>
                          <a:latin typeface="+mn-lt"/>
                          <a:cs typeface="Times New Roman" panose="02020603050405020304" pitchFamily="18" charset="0"/>
                        </a:rPr>
                        <a:t>of</a:t>
                      </a:r>
                      <a:r>
                        <a:rPr lang="lt-LT" sz="1600" b="1" i="0" u="none" strike="noStrike" dirty="0">
                          <a:solidFill>
                            <a:schemeClr val="bg1"/>
                          </a:solidFill>
                          <a:effectLst/>
                          <a:latin typeface="+mn-lt"/>
                          <a:cs typeface="Times New Roman" panose="02020603050405020304" pitchFamily="18" charset="0"/>
                        </a:rPr>
                        <a:t> </a:t>
                      </a:r>
                      <a:r>
                        <a:rPr lang="lt-LT" sz="1600" b="1" i="0" u="none" strike="noStrike" dirty="0" err="1">
                          <a:solidFill>
                            <a:schemeClr val="bg1"/>
                          </a:solidFill>
                          <a:effectLst/>
                          <a:latin typeface="+mn-lt"/>
                          <a:cs typeface="Times New Roman" panose="02020603050405020304" pitchFamily="18" charset="0"/>
                        </a:rPr>
                        <a:t>action</a:t>
                      </a:r>
                      <a:r>
                        <a:rPr lang="lt-LT" sz="1600" b="1" i="0" u="none" strike="noStrike" dirty="0">
                          <a:solidFill>
                            <a:schemeClr val="bg1"/>
                          </a:solidFill>
                          <a:effectLst/>
                          <a:latin typeface="+mn-lt"/>
                          <a:cs typeface="Times New Roman" panose="02020603050405020304" pitchFamily="18" charset="0"/>
                        </a:rPr>
                        <a:t>)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tc>
                  <a:txBody>
                    <a:bodyPr/>
                    <a:lstStyle/>
                    <a:p>
                      <a:pPr algn="ctr" fontAlgn="b"/>
                      <a:r>
                        <a:rPr lang="lt-LT" sz="1600" b="1" i="0" u="none" strike="noStrike" dirty="0">
                          <a:solidFill>
                            <a:schemeClr val="bg1"/>
                          </a:solidFill>
                          <a:effectLst/>
                          <a:latin typeface="+mn-lt"/>
                          <a:cs typeface="Times New Roman" panose="02020603050405020304" pitchFamily="18" charset="0"/>
                        </a:rPr>
                        <a:t>Eur</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tc>
                  <a:txBody>
                    <a:bodyPr/>
                    <a:lstStyle/>
                    <a:p>
                      <a:pPr algn="ctr" fontAlgn="b"/>
                      <a:r>
                        <a:rPr lang="lt-LT" sz="1600" b="1" i="0" u="none" strike="noStrike" dirty="0">
                          <a:solidFill>
                            <a:schemeClr val="bg1"/>
                          </a:solidFill>
                          <a:effectLst/>
                          <a:latin typeface="+mn-lt"/>
                          <a:cs typeface="Times New Roman" panose="02020603050405020304" pitchFamily="18" charset="0"/>
                        </a:rPr>
                        <a:t>Intervencijų rūšys (</a:t>
                      </a:r>
                      <a:r>
                        <a:rPr lang="lt-LT" sz="1600" b="1" i="0" u="none" strike="noStrike" dirty="0" err="1">
                          <a:solidFill>
                            <a:schemeClr val="bg1"/>
                          </a:solidFill>
                          <a:effectLst/>
                          <a:latin typeface="+mn-lt"/>
                          <a:cs typeface="Times New Roman" panose="02020603050405020304" pitchFamily="18" charset="0"/>
                        </a:rPr>
                        <a:t>Types</a:t>
                      </a:r>
                      <a:r>
                        <a:rPr lang="lt-LT" sz="1600" b="1" i="0" u="none" strike="noStrike" dirty="0">
                          <a:solidFill>
                            <a:schemeClr val="bg1"/>
                          </a:solidFill>
                          <a:effectLst/>
                          <a:latin typeface="+mn-lt"/>
                          <a:cs typeface="Times New Roman" panose="02020603050405020304" pitchFamily="18" charset="0"/>
                        </a:rPr>
                        <a:t> </a:t>
                      </a:r>
                      <a:r>
                        <a:rPr lang="lt-LT" sz="1600" b="1" i="0" u="none" strike="noStrike" dirty="0" err="1">
                          <a:solidFill>
                            <a:schemeClr val="bg1"/>
                          </a:solidFill>
                          <a:effectLst/>
                          <a:latin typeface="+mn-lt"/>
                          <a:cs typeface="Times New Roman" panose="02020603050405020304" pitchFamily="18" charset="0"/>
                        </a:rPr>
                        <a:t>of</a:t>
                      </a:r>
                      <a:r>
                        <a:rPr lang="lt-LT" sz="1600" b="1" i="0" u="none" strike="noStrike" dirty="0">
                          <a:solidFill>
                            <a:schemeClr val="bg1"/>
                          </a:solidFill>
                          <a:effectLst/>
                          <a:latin typeface="+mn-lt"/>
                          <a:cs typeface="Times New Roman" panose="02020603050405020304" pitchFamily="18" charset="0"/>
                        </a:rPr>
                        <a:t> </a:t>
                      </a:r>
                      <a:r>
                        <a:rPr lang="lt-LT" sz="1600" b="1" i="0" u="none" strike="noStrike" dirty="0" err="1">
                          <a:solidFill>
                            <a:schemeClr val="bg1"/>
                          </a:solidFill>
                          <a:effectLst/>
                          <a:latin typeface="+mn-lt"/>
                          <a:cs typeface="Times New Roman" panose="02020603050405020304" pitchFamily="18" charset="0"/>
                        </a:rPr>
                        <a:t>intervention</a:t>
                      </a:r>
                      <a:r>
                        <a:rPr lang="lt-LT" sz="1600" b="1" i="0" u="none" strike="noStrike" dirty="0">
                          <a:solidFill>
                            <a:schemeClr val="bg1"/>
                          </a:solidFill>
                          <a:effectLst/>
                          <a:latin typeface="+mn-lt"/>
                          <a:cs typeface="Times New Roman" panose="02020603050405020304" pitchFamily="18" charset="0"/>
                        </a:rPr>
                        <a:t>)</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tc>
                  <a:txBody>
                    <a:bodyPr/>
                    <a:lstStyle/>
                    <a:p>
                      <a:pPr algn="ctr" fontAlgn="b"/>
                      <a:r>
                        <a:rPr lang="lt-LT" sz="1600" b="1" i="0" u="none" strike="noStrike" dirty="0">
                          <a:solidFill>
                            <a:schemeClr val="bg1"/>
                          </a:solidFill>
                          <a:effectLst/>
                          <a:latin typeface="+mn-lt"/>
                          <a:cs typeface="Times New Roman" panose="02020603050405020304" pitchFamily="18" charset="0"/>
                        </a:rPr>
                        <a:t>Eur</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tc gridSpan="2">
                  <a:txBody>
                    <a:bodyPr/>
                    <a:lstStyle/>
                    <a:p>
                      <a:pPr algn="ctr" fontAlgn="b"/>
                      <a:r>
                        <a:rPr lang="lt-LT" sz="1600" b="1" i="0" u="none" strike="noStrike" dirty="0">
                          <a:solidFill>
                            <a:schemeClr val="bg1"/>
                          </a:solidFill>
                          <a:effectLst/>
                          <a:latin typeface="+mn-lt"/>
                          <a:cs typeface="Times New Roman" panose="02020603050405020304" pitchFamily="18" charset="0"/>
                        </a:rPr>
                        <a:t>Indėlis į klimato kaitą </a:t>
                      </a:r>
                      <a:r>
                        <a:rPr lang="lt-LT" sz="1600" b="0" i="0" u="none" strike="noStrike" dirty="0">
                          <a:solidFill>
                            <a:schemeClr val="bg1"/>
                          </a:solidFill>
                          <a:effectLst/>
                          <a:latin typeface="+mn-lt"/>
                          <a:cs typeface="Times New Roman" panose="02020603050405020304" pitchFamily="18" charset="0"/>
                        </a:rPr>
                        <a:t>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tc hMerge="1">
                  <a:txBody>
                    <a:bodyPr/>
                    <a:lstStyle/>
                    <a:p>
                      <a:pPr algn="l" fontAlgn="b"/>
                      <a:r>
                        <a:rPr lang="lt-LT" sz="1100" b="0" i="0" u="none" strike="noStrike" dirty="0">
                          <a:solidFill>
                            <a:srgbClr val="000000"/>
                          </a:solidFill>
                          <a:effectLst/>
                          <a:latin typeface="Calibri" panose="020F0502020204030204" pitchFamily="34" charset="0"/>
                        </a:rPr>
                        <a:t> </a:t>
                      </a:r>
                    </a:p>
                  </a:txBody>
                  <a:tcPr marL="9525" marR="9525" marT="9525" marB="0" anchor="b"/>
                </a:tc>
                <a:extLst>
                  <a:ext uri="{0D108BD9-81ED-4DB2-BD59-A6C34878D82A}">
                    <a16:rowId xmlns:a16="http://schemas.microsoft.com/office/drawing/2014/main" val="1187761584"/>
                  </a:ext>
                </a:extLst>
              </a:tr>
              <a:tr h="552389">
                <a:tc>
                  <a:txBody>
                    <a:bodyPr/>
                    <a:lstStyle/>
                    <a:p>
                      <a:pPr algn="l" fontAlgn="t"/>
                      <a:r>
                        <a:rPr lang="lt-LT" sz="1600" b="0" i="0" u="none" strike="noStrike" dirty="0">
                          <a:solidFill>
                            <a:schemeClr val="bg1"/>
                          </a:solidFill>
                          <a:effectLst/>
                          <a:latin typeface="+mn-lt"/>
                          <a:cs typeface="Times New Roman" panose="02020603050405020304" pitchFamily="18" charset="0"/>
                        </a:rPr>
                        <a:t> Parengiamoji parama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r" fontAlgn="t"/>
                      <a:r>
                        <a:rPr lang="lt-LT" sz="1600" b="0" i="0" u="none" strike="noStrike" dirty="0">
                          <a:solidFill>
                            <a:schemeClr val="bg1"/>
                          </a:solidFill>
                          <a:effectLst/>
                          <a:latin typeface="+mn-lt"/>
                          <a:cs typeface="Times New Roman" panose="02020603050405020304" pitchFamily="18" charset="0"/>
                        </a:rPr>
                        <a:t>        210 767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l" fontAlgn="ctr"/>
                      <a:r>
                        <a:rPr lang="lt-LT" sz="1600" b="0" i="0" u="none" strike="noStrike" dirty="0">
                          <a:solidFill>
                            <a:schemeClr val="bg1"/>
                          </a:solidFill>
                          <a:effectLst/>
                          <a:latin typeface="+mn-lt"/>
                          <a:cs typeface="Times New Roman" panose="02020603050405020304" pitchFamily="18" charset="0"/>
                        </a:rPr>
                        <a:t> (BIVP) pasirengimo veiksmai</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r" fontAlgn="b"/>
                      <a:r>
                        <a:rPr lang="lt-LT" sz="1600" b="0" i="0" u="none" strike="noStrike" dirty="0">
                          <a:solidFill>
                            <a:schemeClr val="bg1"/>
                          </a:solidFill>
                          <a:effectLst/>
                          <a:latin typeface="+mn-lt"/>
                          <a:cs typeface="Times New Roman" panose="02020603050405020304" pitchFamily="18" charset="0"/>
                        </a:rPr>
                        <a:t>210 767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ctr" fontAlgn="b"/>
                      <a:r>
                        <a:rPr lang="lt-LT" sz="1600" b="0" i="0" u="none" strike="noStrike">
                          <a:solidFill>
                            <a:schemeClr val="bg1"/>
                          </a:solidFill>
                          <a:effectLst/>
                          <a:latin typeface="+mn-lt"/>
                          <a:cs typeface="Times New Roman" panose="02020603050405020304" pitchFamily="18" charset="0"/>
                        </a:rPr>
                        <a:t>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l" fontAlgn="b"/>
                      <a:r>
                        <a:rPr lang="lt-LT" sz="1600" b="0" i="0" u="none" strike="noStrike" dirty="0">
                          <a:solidFill>
                            <a:schemeClr val="bg1"/>
                          </a:solidFill>
                          <a:effectLst/>
                          <a:latin typeface="+mn-lt"/>
                          <a:cs typeface="Times New Roman" panose="02020603050405020304" pitchFamily="18" charset="0"/>
                        </a:rPr>
                        <a:t>                    -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extLst>
                  <a:ext uri="{0D108BD9-81ED-4DB2-BD59-A6C34878D82A}">
                    <a16:rowId xmlns:a16="http://schemas.microsoft.com/office/drawing/2014/main" val="1293333303"/>
                  </a:ext>
                </a:extLst>
              </a:tr>
              <a:tr h="562183">
                <a:tc>
                  <a:txBody>
                    <a:bodyPr/>
                    <a:lstStyle/>
                    <a:p>
                      <a:pPr algn="l" fontAlgn="t"/>
                      <a:r>
                        <a:rPr lang="lt-LT" sz="1600" b="0" i="0" u="none" strike="noStrike" dirty="0">
                          <a:solidFill>
                            <a:schemeClr val="bg1"/>
                          </a:solidFill>
                          <a:effectLst/>
                          <a:latin typeface="+mn-lt"/>
                          <a:cs typeface="Times New Roman" panose="02020603050405020304" pitchFamily="18" charset="0"/>
                        </a:rPr>
                        <a:t> VPS įgyvendinimas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r" fontAlgn="t"/>
                      <a:r>
                        <a:rPr lang="lt-LT" sz="1600" b="0" i="0" u="none" strike="noStrike" dirty="0">
                          <a:solidFill>
                            <a:schemeClr val="bg1"/>
                          </a:solidFill>
                          <a:effectLst/>
                          <a:latin typeface="+mn-lt"/>
                          <a:cs typeface="Times New Roman" panose="02020603050405020304" pitchFamily="18" charset="0"/>
                        </a:rPr>
                        <a:t>   12 500 000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l" fontAlgn="ctr"/>
                      <a:r>
                        <a:rPr lang="lt-LT" sz="1600" b="0" i="0" u="none" strike="noStrike" dirty="0">
                          <a:solidFill>
                            <a:schemeClr val="bg1"/>
                          </a:solidFill>
                          <a:effectLst/>
                          <a:latin typeface="+mn-lt"/>
                          <a:cs typeface="Times New Roman" panose="02020603050405020304" pitchFamily="18" charset="0"/>
                        </a:rPr>
                        <a:t> (BIVP) VPS įgyvendinimas (be administravimo)</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r" fontAlgn="b"/>
                      <a:r>
                        <a:rPr lang="lt-LT" sz="1600" b="0" i="0" u="none" strike="noStrike" dirty="0">
                          <a:solidFill>
                            <a:schemeClr val="bg1"/>
                          </a:solidFill>
                          <a:effectLst/>
                          <a:latin typeface="+mn-lt"/>
                          <a:cs typeface="Times New Roman" panose="02020603050405020304" pitchFamily="18" charset="0"/>
                        </a:rPr>
                        <a:t>10 000 000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ctr" fontAlgn="b"/>
                      <a:r>
                        <a:rPr lang="lt-LT" sz="1600" b="0" i="0" u="none" strike="noStrike" dirty="0">
                          <a:solidFill>
                            <a:schemeClr val="bg1"/>
                          </a:solidFill>
                          <a:effectLst/>
                          <a:latin typeface="+mn-lt"/>
                          <a:cs typeface="Times New Roman" panose="02020603050405020304" pitchFamily="18" charset="0"/>
                        </a:rPr>
                        <a:t>0,4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r" fontAlgn="b"/>
                      <a:r>
                        <a:rPr lang="lt-LT" sz="1600" b="0" i="0" u="none" strike="noStrike" dirty="0">
                          <a:solidFill>
                            <a:schemeClr val="bg1"/>
                          </a:solidFill>
                          <a:effectLst/>
                          <a:latin typeface="+mn-lt"/>
                          <a:cs typeface="Times New Roman" panose="02020603050405020304" pitchFamily="18" charset="0"/>
                        </a:rPr>
                        <a:t>  4 000 000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extLst>
                  <a:ext uri="{0D108BD9-81ED-4DB2-BD59-A6C34878D82A}">
                    <a16:rowId xmlns:a16="http://schemas.microsoft.com/office/drawing/2014/main" val="2378710836"/>
                  </a:ext>
                </a:extLst>
              </a:tr>
              <a:tr h="730139">
                <a:tc>
                  <a:txBody>
                    <a:bodyPr/>
                    <a:lstStyle/>
                    <a:p>
                      <a:pPr algn="l" fontAlgn="t"/>
                      <a:r>
                        <a:rPr lang="lt-LT" sz="1600" b="0" i="0" u="none" strike="noStrike" dirty="0">
                          <a:solidFill>
                            <a:schemeClr val="bg1"/>
                          </a:solidFill>
                          <a:effectLst/>
                          <a:latin typeface="+mn-lt"/>
                          <a:cs typeface="Times New Roman" panose="02020603050405020304" pitchFamily="18" charset="0"/>
                        </a:rPr>
                        <a:t>ŽRVVG bendradarbiavimas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r" fontAlgn="t"/>
                      <a:r>
                        <a:rPr lang="lt-LT" sz="1600" b="0" i="0" u="none" strike="noStrike" dirty="0">
                          <a:solidFill>
                            <a:schemeClr val="bg1"/>
                          </a:solidFill>
                          <a:effectLst/>
                          <a:latin typeface="+mn-lt"/>
                          <a:cs typeface="Times New Roman" panose="02020603050405020304" pitchFamily="18" charset="0"/>
                        </a:rPr>
                        <a:t>        400 000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l"/>
                      <a:r>
                        <a:rPr lang="lt-LT" sz="1600" b="0" i="0" u="none" strike="noStrike" dirty="0">
                          <a:solidFill>
                            <a:schemeClr val="bg1"/>
                          </a:solidFill>
                          <a:effectLst/>
                          <a:latin typeface="+mn-lt"/>
                          <a:cs typeface="Times New Roman" panose="02020603050405020304" pitchFamily="18" charset="0"/>
                        </a:rPr>
                        <a:t> (BIVP) įgyvendinimo išlaidos  ir aktyvinimas</a:t>
                      </a:r>
                      <a:endParaRPr lang="lt-LT" dirty="0">
                        <a:solidFill>
                          <a:schemeClr val="bg1"/>
                        </a:solidFill>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r>
                        <a:rPr lang="lt-LT" sz="1600" b="0" i="0" u="none" strike="noStrike" dirty="0">
                          <a:solidFill>
                            <a:schemeClr val="bg1"/>
                          </a:solidFill>
                          <a:effectLst/>
                          <a:latin typeface="+mn-lt"/>
                          <a:cs typeface="Times New Roman" panose="02020603050405020304" pitchFamily="18" charset="0"/>
                        </a:rPr>
                        <a:t> 2 900 000   </a:t>
                      </a:r>
                      <a:endParaRPr lang="lt-LT" dirty="0">
                        <a:solidFill>
                          <a:schemeClr val="bg1"/>
                        </a:solidFill>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r>
                        <a:rPr lang="lt-LT" sz="1600" b="0" i="0" u="none" strike="noStrike" dirty="0">
                          <a:solidFill>
                            <a:schemeClr val="bg1"/>
                          </a:solidFill>
                          <a:effectLst/>
                          <a:latin typeface="+mn-lt"/>
                          <a:cs typeface="Times New Roman" panose="02020603050405020304" pitchFamily="18" charset="0"/>
                        </a:rPr>
                        <a:t>0</a:t>
                      </a:r>
                      <a:endParaRPr lang="lt-LT" dirty="0">
                        <a:solidFill>
                          <a:schemeClr val="bg1"/>
                        </a:solidFill>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r>
                        <a:rPr lang="lt-LT" sz="1600" b="0" i="0" u="none" strike="noStrike" dirty="0">
                          <a:solidFill>
                            <a:schemeClr val="bg1"/>
                          </a:solidFill>
                          <a:effectLst/>
                          <a:latin typeface="+mn-lt"/>
                          <a:cs typeface="Times New Roman" panose="02020603050405020304" pitchFamily="18" charset="0"/>
                        </a:rPr>
                        <a:t>                    -     </a:t>
                      </a:r>
                      <a:endParaRPr lang="lt-LT" dirty="0">
                        <a:solidFill>
                          <a:schemeClr val="bg1"/>
                        </a:solidFill>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extLst>
                  <a:ext uri="{0D108BD9-81ED-4DB2-BD59-A6C34878D82A}">
                    <a16:rowId xmlns:a16="http://schemas.microsoft.com/office/drawing/2014/main" val="1283238609"/>
                  </a:ext>
                </a:extLst>
              </a:tr>
            </a:tbl>
          </a:graphicData>
        </a:graphic>
      </p:graphicFrame>
      <p:graphicFrame>
        <p:nvGraphicFramePr>
          <p:cNvPr id="6" name="Diagrama 5">
            <a:extLst>
              <a:ext uri="{FF2B5EF4-FFF2-40B4-BE49-F238E27FC236}">
                <a16:creationId xmlns:a16="http://schemas.microsoft.com/office/drawing/2014/main" id="{C09D5BE2-3A48-4FF8-9D1B-BD1EA8A9F9A9}"/>
              </a:ext>
            </a:extLst>
          </p:cNvPr>
          <p:cNvGraphicFramePr>
            <a:graphicFrameLocks/>
          </p:cNvGraphicFramePr>
          <p:nvPr>
            <p:extLst>
              <p:ext uri="{D42A27DB-BD31-4B8C-83A1-F6EECF244321}">
                <p14:modId xmlns:p14="http://schemas.microsoft.com/office/powerpoint/2010/main" val="3917542907"/>
              </p:ext>
            </p:extLst>
          </p:nvPr>
        </p:nvGraphicFramePr>
        <p:xfrm>
          <a:off x="1613755" y="3717032"/>
          <a:ext cx="8920194" cy="288721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507891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Graphic spid="6"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ikslėlis 3" descr="Paveikslėlis, kuriame yra tamsa&#10;&#10;Automatiškai sugeneruotas aprašymas">
            <a:extLst>
              <a:ext uri="{FF2B5EF4-FFF2-40B4-BE49-F238E27FC236}">
                <a16:creationId xmlns:a16="http://schemas.microsoft.com/office/drawing/2014/main" id="{3E5903AA-F2B8-440F-95FD-5067E3AFFFF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sp>
        <p:nvSpPr>
          <p:cNvPr id="2" name="Title 1">
            <a:extLst>
              <a:ext uri="{FF2B5EF4-FFF2-40B4-BE49-F238E27FC236}">
                <a16:creationId xmlns:a16="http://schemas.microsoft.com/office/drawing/2014/main" id="{A5DC49D9-88DD-4197-99FF-64D55D161812}"/>
              </a:ext>
            </a:extLst>
          </p:cNvPr>
          <p:cNvSpPr>
            <a:spLocks noGrp="1"/>
          </p:cNvSpPr>
          <p:nvPr>
            <p:ph type="title"/>
          </p:nvPr>
        </p:nvSpPr>
        <p:spPr>
          <a:xfrm>
            <a:off x="449178" y="581695"/>
            <a:ext cx="11293642" cy="826366"/>
          </a:xfrm>
        </p:spPr>
        <p:txBody>
          <a:bodyPr>
            <a:noAutofit/>
          </a:bodyPr>
          <a:lstStyle/>
          <a:p>
            <a:pPr algn="ctr"/>
            <a:r>
              <a:rPr lang="lt-LT" b="1" dirty="0">
                <a:latin typeface="Times New Roman" panose="02020603050405020304" pitchFamily="18" charset="0"/>
                <a:cs typeface="Times New Roman" panose="02020603050405020304" pitchFamily="18" charset="0"/>
              </a:rPr>
              <a:t>Galimi specifiniai tikslai, įgyvendinant BIVP</a:t>
            </a:r>
            <a:br>
              <a:rPr lang="lt-LT" b="1" dirty="0">
                <a:latin typeface="Times New Roman" panose="02020603050405020304" pitchFamily="18" charset="0"/>
                <a:cs typeface="Times New Roman" panose="02020603050405020304" pitchFamily="18" charset="0"/>
              </a:rPr>
            </a:br>
            <a:r>
              <a:rPr lang="lt-LT" b="1" dirty="0">
                <a:latin typeface="Times New Roman" panose="02020603050405020304" pitchFamily="18" charset="0"/>
                <a:cs typeface="Times New Roman" panose="02020603050405020304" pitchFamily="18" charset="0"/>
              </a:rPr>
              <a:t>VPS sandara</a:t>
            </a:r>
          </a:p>
        </p:txBody>
      </p:sp>
      <p:graphicFrame>
        <p:nvGraphicFramePr>
          <p:cNvPr id="3" name="Lentelė 2"/>
          <p:cNvGraphicFramePr>
            <a:graphicFrameLocks noGrp="1"/>
          </p:cNvGraphicFramePr>
          <p:nvPr>
            <p:extLst>
              <p:ext uri="{D42A27DB-BD31-4B8C-83A1-F6EECF244321}">
                <p14:modId xmlns:p14="http://schemas.microsoft.com/office/powerpoint/2010/main" val="1428279617"/>
              </p:ext>
            </p:extLst>
          </p:nvPr>
        </p:nvGraphicFramePr>
        <p:xfrm>
          <a:off x="573505" y="1769046"/>
          <a:ext cx="11044989" cy="4676106"/>
        </p:xfrm>
        <a:graphic>
          <a:graphicData uri="http://schemas.openxmlformats.org/drawingml/2006/table">
            <a:tbl>
              <a:tblPr firstRow="1" firstCol="1" bandRow="1">
                <a:effectLst>
                  <a:reflection stA="70000" endPos="9000" dist="50800" dir="5400000" sy="-100000" algn="bl" rotWithShape="0"/>
                </a:effectLst>
                <a:tableStyleId>{5C22544A-7EE6-4342-B048-85BDC9FD1C3A}</a:tableStyleId>
              </a:tblPr>
              <a:tblGrid>
                <a:gridCol w="4345235">
                  <a:extLst>
                    <a:ext uri="{9D8B030D-6E8A-4147-A177-3AD203B41FA5}">
                      <a16:colId xmlns:a16="http://schemas.microsoft.com/office/drawing/2014/main" val="20000"/>
                    </a:ext>
                  </a:extLst>
                </a:gridCol>
                <a:gridCol w="3657184">
                  <a:extLst>
                    <a:ext uri="{9D8B030D-6E8A-4147-A177-3AD203B41FA5}">
                      <a16:colId xmlns:a16="http://schemas.microsoft.com/office/drawing/2014/main" val="20001"/>
                    </a:ext>
                  </a:extLst>
                </a:gridCol>
                <a:gridCol w="3042570">
                  <a:extLst>
                    <a:ext uri="{9D8B030D-6E8A-4147-A177-3AD203B41FA5}">
                      <a16:colId xmlns:a16="http://schemas.microsoft.com/office/drawing/2014/main" val="20002"/>
                    </a:ext>
                  </a:extLst>
                </a:gridCol>
              </a:tblGrid>
              <a:tr h="723422">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Specifinis tikslas ir </a:t>
                      </a:r>
                    </a:p>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rezultato rodikliai</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Remtini veiksmai</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Suinteresuotosios šalys</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extLst>
                  <a:ext uri="{0D108BD9-81ED-4DB2-BD59-A6C34878D82A}">
                    <a16:rowId xmlns:a16="http://schemas.microsoft.com/office/drawing/2014/main" val="10000"/>
                  </a:ext>
                </a:extLst>
              </a:tr>
              <a:tr h="3952684">
                <a:tc>
                  <a:txBody>
                    <a:bodyPr/>
                    <a:lstStyle/>
                    <a:p>
                      <a:pPr algn="ctr"/>
                      <a:r>
                        <a:rPr lang="lt-LT" sz="1600" b="1" kern="1200" dirty="0">
                          <a:solidFill>
                            <a:schemeClr val="bg1"/>
                          </a:solidFill>
                          <a:effectLst/>
                          <a:latin typeface="+mn-lt"/>
                          <a:ea typeface="Verdana" panose="020B0604030504040204" pitchFamily="34" charset="0"/>
                          <a:cs typeface="Verdana" panose="020B0604030504040204" pitchFamily="34" charset="0"/>
                        </a:rPr>
                        <a:t>Verslo vystymas, įskaitant tvarią akvakultūrą ir kitus mėlynojo augimo sektorius, remiant turizmo ir kitų paslaugų derinimą su žvejyba ir akvakultūra</a:t>
                      </a:r>
                    </a:p>
                    <a:p>
                      <a:pPr algn="ctr"/>
                      <a:endParaRPr lang="lt-LT" sz="1600" b="1" kern="1200" dirty="0">
                        <a:solidFill>
                          <a:schemeClr val="bg1"/>
                        </a:solidFill>
                        <a:effectLst/>
                        <a:latin typeface="+mn-lt"/>
                        <a:ea typeface="Verdana" panose="020B0604030504040204" pitchFamily="34" charset="0"/>
                        <a:cs typeface="Verdana" panose="020B0604030504040204" pitchFamily="34" charset="0"/>
                      </a:endParaRPr>
                    </a:p>
                    <a:p>
                      <a:pPr algn="l"/>
                      <a:r>
                        <a:rPr lang="lt-LT" sz="1600" b="1" i="1" kern="1200" dirty="0">
                          <a:solidFill>
                            <a:schemeClr val="bg1"/>
                          </a:solidFill>
                          <a:effectLst/>
                          <a:latin typeface="+mn-lt"/>
                          <a:ea typeface="Verdana" panose="020B0604030504040204" pitchFamily="34" charset="0"/>
                          <a:cs typeface="Verdana" panose="020B0604030504040204" pitchFamily="34" charset="0"/>
                        </a:rPr>
                        <a:t>Galima būtų rinktis vieną ar kelis rodiklius: </a:t>
                      </a:r>
                    </a:p>
                    <a:p>
                      <a:pPr algn="l"/>
                      <a:r>
                        <a:rPr lang="lt-LT" sz="1600" b="0" i="1" kern="1200" dirty="0">
                          <a:solidFill>
                            <a:schemeClr val="bg1"/>
                          </a:solidFill>
                          <a:effectLst/>
                          <a:latin typeface="+mn-lt"/>
                          <a:ea typeface="Verdana" panose="020B0604030504040204" pitchFamily="34" charset="0"/>
                          <a:cs typeface="Verdana" panose="020B0604030504040204" pitchFamily="34" charset="0"/>
                        </a:rPr>
                        <a:t>Sukurtų darbo vietų</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savarankiškai dirbančių asmenų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inovatyvių, įskaitant skaitmeninimą, projektų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bioekonomikos akvakultūroje projektų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turizmo ir su rekreacija žuvininkystėje susijusių paslaugų projektų skaičius</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marL="285750" lvl="0" indent="-285750">
                        <a:buFont typeface="Arial" panose="020B0604020202020204" pitchFamily="34" charset="0"/>
                        <a:buChar char="•"/>
                      </a:pPr>
                      <a:endParaRPr lang="lt-LT" sz="1600"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Veiklos, papildančios žuvininkystę, skatinimas</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Pasinaudojimas mėlynąja ekonomika (biotechnologijos, paslaugos, atsinaujinančioji energija </a:t>
                      </a:r>
                    </a:p>
                    <a:p>
                      <a:pPr marL="28575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Parama ateities akvakultūrai </a:t>
                      </a:r>
                      <a:endParaRPr lang="lt-LT" sz="1600" dirty="0">
                        <a:solidFill>
                          <a:schemeClr val="bg1"/>
                        </a:solidFill>
                        <a:effectLst/>
                        <a:latin typeface="+mn-lt"/>
                        <a:ea typeface="Verdana" panose="020B0604030504040204" pitchFamily="34" charset="0"/>
                        <a:cs typeface="Verdana" panose="020B0604030504040204" pitchFamily="34"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a:lnSpc>
                          <a:spcPct val="107000"/>
                        </a:lnSpc>
                        <a:spcAft>
                          <a:spcPts val="0"/>
                        </a:spcAft>
                      </a:pPr>
                      <a:endParaRPr lang="lt-LT" sz="1600" dirty="0">
                        <a:solidFill>
                          <a:schemeClr val="bg1"/>
                        </a:solidFill>
                        <a:effectLst/>
                        <a:latin typeface="+mn-lt"/>
                        <a:ea typeface="Verdana" panose="020B0604030504040204" pitchFamily="34" charset="0"/>
                        <a:cs typeface="Verdana" panose="020B0604030504040204" pitchFamily="34" charset="0"/>
                      </a:endParaRPr>
                    </a:p>
                    <a:p>
                      <a:r>
                        <a:rPr lang="lt-LT" sz="1600" kern="1200" dirty="0">
                          <a:solidFill>
                            <a:schemeClr val="bg1"/>
                          </a:solidFill>
                          <a:effectLst/>
                          <a:latin typeface="+mn-lt"/>
                          <a:ea typeface="Verdana" panose="020B0604030504040204" pitchFamily="34" charset="0"/>
                          <a:cs typeface="Verdana" panose="020B0604030504040204" pitchFamily="34" charset="0"/>
                        </a:rPr>
                        <a:t>Žvejai, akvakultūros gamintojai, žuvininkystės asociacijos,</a:t>
                      </a:r>
                    </a:p>
                    <a:p>
                      <a:r>
                        <a:rPr lang="lt-LT" sz="1600" kern="1200" dirty="0">
                          <a:solidFill>
                            <a:schemeClr val="bg1"/>
                          </a:solidFill>
                          <a:effectLst/>
                          <a:latin typeface="+mn-lt"/>
                          <a:ea typeface="Verdana" panose="020B0604030504040204" pitchFamily="34" charset="0"/>
                          <a:cs typeface="Verdana" panose="020B0604030504040204" pitchFamily="34" charset="0"/>
                        </a:rPr>
                        <a:t>konsultantai, vietos turizmo agentūros ir paslaugų teikėjai, inovacijų brokeriai, mokslas</a:t>
                      </a:r>
                      <a:r>
                        <a:rPr lang="lt-LT" sz="1600" dirty="0">
                          <a:solidFill>
                            <a:schemeClr val="bg1"/>
                          </a:solidFill>
                          <a:effectLst/>
                          <a:latin typeface="+mn-lt"/>
                          <a:ea typeface="Verdana" panose="020B0604030504040204" pitchFamily="34" charset="0"/>
                          <a:cs typeface="Verdana" panose="020B0604030504040204" pitchFamily="34" charset="0"/>
                        </a:rPr>
                        <a:t> </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957539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ikslėlis 3" descr="Paveikslėlis, kuriame yra tamsa&#10;&#10;Automatiškai sugeneruotas aprašymas">
            <a:extLst>
              <a:ext uri="{FF2B5EF4-FFF2-40B4-BE49-F238E27FC236}">
                <a16:creationId xmlns:a16="http://schemas.microsoft.com/office/drawing/2014/main" id="{3E3FB4B8-1D42-4058-B48B-2154EB06E1FD}"/>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sp>
        <p:nvSpPr>
          <p:cNvPr id="2" name="Title 1">
            <a:extLst>
              <a:ext uri="{FF2B5EF4-FFF2-40B4-BE49-F238E27FC236}">
                <a16:creationId xmlns:a16="http://schemas.microsoft.com/office/drawing/2014/main" id="{A5DC49D9-88DD-4197-99FF-64D55D161812}"/>
              </a:ext>
            </a:extLst>
          </p:cNvPr>
          <p:cNvSpPr>
            <a:spLocks noGrp="1"/>
          </p:cNvSpPr>
          <p:nvPr>
            <p:ph type="title"/>
          </p:nvPr>
        </p:nvSpPr>
        <p:spPr>
          <a:xfrm>
            <a:off x="491986" y="455437"/>
            <a:ext cx="11208027" cy="826366"/>
          </a:xfrm>
        </p:spPr>
        <p:txBody>
          <a:bodyPr>
            <a:noAutofit/>
          </a:bodyPr>
          <a:lstStyle/>
          <a:p>
            <a:pPr algn="ctr"/>
            <a:r>
              <a:rPr lang="lt-LT" b="1" dirty="0">
                <a:latin typeface="Times New Roman" panose="02020603050405020304" pitchFamily="18" charset="0"/>
                <a:cs typeface="Times New Roman" panose="02020603050405020304" pitchFamily="18" charset="0"/>
              </a:rPr>
              <a:t>Galimi specifiniai tikslai, įgyvendinant BIVP</a:t>
            </a:r>
            <a:br>
              <a:rPr lang="lt-LT" b="1" dirty="0">
                <a:latin typeface="Times New Roman" panose="02020603050405020304" pitchFamily="18" charset="0"/>
                <a:cs typeface="Times New Roman" panose="02020603050405020304" pitchFamily="18" charset="0"/>
              </a:rPr>
            </a:br>
            <a:r>
              <a:rPr lang="lt-LT" b="1" dirty="0">
                <a:latin typeface="Times New Roman" panose="02020603050405020304" pitchFamily="18" charset="0"/>
                <a:cs typeface="Times New Roman" panose="02020603050405020304" pitchFamily="18" charset="0"/>
              </a:rPr>
              <a:t>VPS sandara</a:t>
            </a:r>
          </a:p>
        </p:txBody>
      </p:sp>
      <p:graphicFrame>
        <p:nvGraphicFramePr>
          <p:cNvPr id="3" name="Lentelė 2"/>
          <p:cNvGraphicFramePr>
            <a:graphicFrameLocks noGrp="1"/>
          </p:cNvGraphicFramePr>
          <p:nvPr>
            <p:extLst>
              <p:ext uri="{D42A27DB-BD31-4B8C-83A1-F6EECF244321}">
                <p14:modId xmlns:p14="http://schemas.microsoft.com/office/powerpoint/2010/main" val="1535037705"/>
              </p:ext>
            </p:extLst>
          </p:nvPr>
        </p:nvGraphicFramePr>
        <p:xfrm>
          <a:off x="491986" y="1553771"/>
          <a:ext cx="11359120" cy="4785801"/>
        </p:xfrm>
        <a:graphic>
          <a:graphicData uri="http://schemas.openxmlformats.org/drawingml/2006/table">
            <a:tbl>
              <a:tblPr firstRow="1" firstCol="1" bandRow="1">
                <a:effectLst>
                  <a:reflection stA="74000" endPos="9000" dist="50800" dir="5400000" sy="-100000" algn="bl" rotWithShape="0"/>
                </a:effectLst>
                <a:tableStyleId>{5C22544A-7EE6-4342-B048-85BDC9FD1C3A}</a:tableStyleId>
              </a:tblPr>
              <a:tblGrid>
                <a:gridCol w="4468819">
                  <a:extLst>
                    <a:ext uri="{9D8B030D-6E8A-4147-A177-3AD203B41FA5}">
                      <a16:colId xmlns:a16="http://schemas.microsoft.com/office/drawing/2014/main" val="20000"/>
                    </a:ext>
                  </a:extLst>
                </a:gridCol>
                <a:gridCol w="3761198">
                  <a:extLst>
                    <a:ext uri="{9D8B030D-6E8A-4147-A177-3AD203B41FA5}">
                      <a16:colId xmlns:a16="http://schemas.microsoft.com/office/drawing/2014/main" val="20001"/>
                    </a:ext>
                  </a:extLst>
                </a:gridCol>
                <a:gridCol w="3129103">
                  <a:extLst>
                    <a:ext uri="{9D8B030D-6E8A-4147-A177-3AD203B41FA5}">
                      <a16:colId xmlns:a16="http://schemas.microsoft.com/office/drawing/2014/main" val="20002"/>
                    </a:ext>
                  </a:extLst>
                </a:gridCol>
              </a:tblGrid>
              <a:tr h="447232">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Specifinis tikslas</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Remtini veiksmai</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Suinteresuotosios šalys</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extLst>
                  <a:ext uri="{0D108BD9-81ED-4DB2-BD59-A6C34878D82A}">
                    <a16:rowId xmlns:a16="http://schemas.microsoft.com/office/drawing/2014/main" val="10000"/>
                  </a:ext>
                </a:extLst>
              </a:tr>
              <a:tr h="4338569">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Tvarių</a:t>
                      </a:r>
                      <a:r>
                        <a:rPr lang="lt-LT" sz="1600" baseline="0" dirty="0">
                          <a:solidFill>
                            <a:schemeClr val="bg1"/>
                          </a:solidFill>
                          <a:effectLst/>
                          <a:latin typeface="+mn-lt"/>
                          <a:ea typeface="Verdana" panose="020B0604030504040204" pitchFamily="34" charset="0"/>
                          <a:cs typeface="Verdana" panose="020B0604030504040204" pitchFamily="34" charset="0"/>
                        </a:rPr>
                        <a:t> </a:t>
                      </a:r>
                      <a:r>
                        <a:rPr lang="lt-LT" sz="1600" dirty="0">
                          <a:solidFill>
                            <a:schemeClr val="bg1"/>
                          </a:solidFill>
                          <a:effectLst/>
                          <a:latin typeface="+mn-lt"/>
                          <a:ea typeface="Verdana" panose="020B0604030504040204" pitchFamily="34" charset="0"/>
                          <a:cs typeface="Verdana" panose="020B0604030504040204" pitchFamily="34" charset="0"/>
                        </a:rPr>
                        <a:t> maisto sistemų plėtojimas,  skatinant</a:t>
                      </a:r>
                    </a:p>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mėlynosios</a:t>
                      </a:r>
                      <a:r>
                        <a:rPr lang="lt-LT" sz="1600" baseline="0" dirty="0">
                          <a:solidFill>
                            <a:schemeClr val="bg1"/>
                          </a:solidFill>
                          <a:effectLst/>
                          <a:latin typeface="+mn-lt"/>
                          <a:ea typeface="Verdana" panose="020B0604030504040204" pitchFamily="34" charset="0"/>
                          <a:cs typeface="Verdana" panose="020B0604030504040204" pitchFamily="34" charset="0"/>
                        </a:rPr>
                        <a:t> ekonomikos sektorių</a:t>
                      </a:r>
                      <a:r>
                        <a:rPr lang="lt-LT" sz="1600" dirty="0">
                          <a:solidFill>
                            <a:schemeClr val="bg1"/>
                          </a:solidFill>
                          <a:effectLst/>
                          <a:latin typeface="+mn-lt"/>
                          <a:ea typeface="Verdana" panose="020B0604030504040204" pitchFamily="34" charset="0"/>
                          <a:cs typeface="Verdana" panose="020B0604030504040204" pitchFamily="34" charset="0"/>
                        </a:rPr>
                        <a:t> integravimą į vietos bendruomenių ekonomines veiklas,</a:t>
                      </a:r>
                    </a:p>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vietos laimikio rinkodarą  ir</a:t>
                      </a:r>
                    </a:p>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vertės didinimą, bendradarbiavimą</a:t>
                      </a:r>
                    </a:p>
                    <a:p>
                      <a:pPr algn="ctr"/>
                      <a:endParaRPr lang="lt-LT" sz="1600" b="1" i="1" kern="1200" dirty="0">
                        <a:solidFill>
                          <a:schemeClr val="bg1"/>
                        </a:solidFill>
                        <a:effectLst/>
                        <a:latin typeface="+mn-lt"/>
                        <a:ea typeface="Verdana" panose="020B0604030504040204" pitchFamily="34" charset="0"/>
                        <a:cs typeface="Verdana" panose="020B0604030504040204" pitchFamily="34" charset="0"/>
                      </a:endParaRPr>
                    </a:p>
                    <a:p>
                      <a:pPr algn="l"/>
                      <a:r>
                        <a:rPr lang="lt-LT" sz="1600" b="1" i="1" kern="1200" dirty="0">
                          <a:solidFill>
                            <a:schemeClr val="bg1"/>
                          </a:solidFill>
                          <a:effectLst/>
                          <a:latin typeface="+mn-lt"/>
                          <a:ea typeface="Verdana" panose="020B0604030504040204" pitchFamily="34" charset="0"/>
                          <a:cs typeface="Verdana" panose="020B0604030504040204" pitchFamily="34" charset="0"/>
                        </a:rPr>
                        <a:t>Galima būtų rinktis vieną ar kelis rodiklius: </a:t>
                      </a:r>
                    </a:p>
                    <a:p>
                      <a:pPr algn="l"/>
                      <a:r>
                        <a:rPr lang="lt-LT" sz="1600" b="0" i="1" kern="1200" dirty="0">
                          <a:solidFill>
                            <a:schemeClr val="bg1"/>
                          </a:solidFill>
                          <a:effectLst/>
                          <a:latin typeface="+mn-lt"/>
                          <a:ea typeface="Verdana" panose="020B0604030504040204" pitchFamily="34" charset="0"/>
                          <a:cs typeface="Verdana" panose="020B0604030504040204" pitchFamily="34" charset="0"/>
                        </a:rPr>
                        <a:t>Sukurtų darbo vietų</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savarankiškai dirbančių asmenų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bendradarbiavimo projektų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Trumpose tiekimo grandinėse, kokybės sistemose, gamintojų grupėse dalyvaujančių subjektų skaičius</a:t>
                      </a:r>
                    </a:p>
                    <a:p>
                      <a:pPr algn="l"/>
                      <a:r>
                        <a:rPr lang="lt-LT" sz="1600" b="0" i="1" kern="1200" dirty="0">
                          <a:solidFill>
                            <a:schemeClr val="bg1"/>
                          </a:solidFill>
                          <a:effectLst/>
                          <a:latin typeface="+mn-lt"/>
                          <a:ea typeface="Verdana" panose="020B0604030504040204" pitchFamily="34" charset="0"/>
                          <a:cs typeface="Verdana" panose="020B0604030504040204" pitchFamily="34" charset="0"/>
                        </a:rPr>
                        <a:t>Žuvininkystės</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p</a:t>
                      </a:r>
                      <a:r>
                        <a:rPr lang="lt-LT" sz="1600" b="0" i="1" kern="1200" dirty="0">
                          <a:solidFill>
                            <a:schemeClr val="bg1"/>
                          </a:solidFill>
                          <a:effectLst/>
                          <a:latin typeface="+mn-lt"/>
                          <a:ea typeface="Verdana" panose="020B0604030504040204" pitchFamily="34" charset="0"/>
                          <a:cs typeface="Verdana" panose="020B0604030504040204" pitchFamily="34" charset="0"/>
                        </a:rPr>
                        <a:t>roduktų, kuriems taikomos ES kokybės sistemos (įskaitant ekologinius produktus), vertė </a:t>
                      </a:r>
                      <a:endParaRPr lang="lt-LT" sz="1600" b="0" i="1" kern="1200" baseline="0" dirty="0">
                        <a:solidFill>
                          <a:schemeClr val="bg1"/>
                        </a:solidFill>
                        <a:effectLst/>
                        <a:latin typeface="+mn-lt"/>
                        <a:ea typeface="Verdana" panose="020B0604030504040204" pitchFamily="34" charset="0"/>
                        <a:cs typeface="Verdana" panose="020B0604030504040204" pitchFamily="34" charset="0"/>
                      </a:endParaRPr>
                    </a:p>
                    <a:p>
                      <a:pPr algn="ctr">
                        <a:lnSpc>
                          <a:spcPct val="107000"/>
                        </a:lnSpc>
                        <a:spcAft>
                          <a:spcPts val="0"/>
                        </a:spcAft>
                      </a:pPr>
                      <a:endParaRPr lang="lt-LT" sz="1600" i="1" dirty="0">
                        <a:solidFill>
                          <a:schemeClr val="bg1"/>
                        </a:solidFill>
                        <a:effectLst/>
                        <a:latin typeface="+mn-lt"/>
                        <a:ea typeface="Verdana" panose="020B0604030504040204" pitchFamily="34" charset="0"/>
                        <a:cs typeface="Verdana" panose="020B060403050404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marL="342900" lvl="0" indent="-342900">
                        <a:lnSpc>
                          <a:spcPct val="107000"/>
                        </a:lnSpc>
                        <a:spcAft>
                          <a:spcPts val="0"/>
                        </a:spcAft>
                        <a:buFont typeface="Symbol" panose="05050102010706020507" pitchFamily="18" charset="2"/>
                        <a:buChar char=""/>
                      </a:pPr>
                      <a:endParaRPr lang="lt-LT" sz="1600" dirty="0">
                        <a:solidFill>
                          <a:schemeClr val="bg1"/>
                        </a:solidFill>
                        <a:effectLst/>
                        <a:latin typeface="+mn-lt"/>
                        <a:ea typeface="Verdana" panose="020B0604030504040204" pitchFamily="34" charset="0"/>
                        <a:cs typeface="Verdana" panose="020B0604030504040204" pitchFamily="34" charset="0"/>
                      </a:endParaRPr>
                    </a:p>
                    <a:p>
                      <a:pPr marL="342900" lvl="0" indent="-342900">
                        <a:lnSpc>
                          <a:spcPct val="107000"/>
                        </a:lnSpc>
                        <a:spcAft>
                          <a:spcPts val="0"/>
                        </a:spcAft>
                        <a:buFont typeface="Symbol" panose="05050102010706020507" pitchFamily="18" charset="2"/>
                        <a:buChar char=""/>
                      </a:pPr>
                      <a:r>
                        <a:rPr lang="lt-LT" sz="1600" dirty="0">
                          <a:solidFill>
                            <a:schemeClr val="bg1"/>
                          </a:solidFill>
                          <a:effectLst/>
                          <a:latin typeface="+mn-lt"/>
                          <a:ea typeface="Verdana" panose="020B0604030504040204" pitchFamily="34" charset="0"/>
                          <a:cs typeface="Verdana" panose="020B0604030504040204" pitchFamily="34" charset="0"/>
                        </a:rPr>
                        <a:t>Vietos gamintojų ir rinkų VVG teritorijoje ir už jos ribų žemėlapių sudarymas</a:t>
                      </a:r>
                    </a:p>
                    <a:p>
                      <a:pPr marL="342900" lvl="0" indent="-342900">
                        <a:lnSpc>
                          <a:spcPct val="107000"/>
                        </a:lnSpc>
                        <a:spcAft>
                          <a:spcPts val="0"/>
                        </a:spcAft>
                        <a:buFont typeface="Symbol" panose="05050102010706020507" pitchFamily="18" charset="2"/>
                        <a:buChar char=""/>
                      </a:pPr>
                      <a:r>
                        <a:rPr lang="lt-LT" sz="1600" dirty="0">
                          <a:solidFill>
                            <a:schemeClr val="bg1"/>
                          </a:solidFill>
                          <a:effectLst/>
                          <a:latin typeface="+mn-lt"/>
                          <a:ea typeface="Verdana" panose="020B0604030504040204" pitchFamily="34" charset="0"/>
                          <a:cs typeface="Verdana" panose="020B0604030504040204" pitchFamily="34" charset="0"/>
                        </a:rPr>
                        <a:t>Vartotojų informuotumo didinimas  ir informavimas apie tvarią žvejybą ir žuvų auginimą</a:t>
                      </a:r>
                    </a:p>
                    <a:p>
                      <a:pPr marL="342900" lvl="0" indent="-342900">
                        <a:lnSpc>
                          <a:spcPct val="107000"/>
                        </a:lnSpc>
                        <a:spcAft>
                          <a:spcPts val="0"/>
                        </a:spcAft>
                        <a:buFont typeface="Symbol" panose="05050102010706020507" pitchFamily="18" charset="2"/>
                        <a:buChar char=""/>
                      </a:pPr>
                      <a:r>
                        <a:rPr lang="lt-LT" sz="1600" dirty="0">
                          <a:solidFill>
                            <a:schemeClr val="bg1"/>
                          </a:solidFill>
                          <a:effectLst/>
                          <a:latin typeface="+mn-lt"/>
                          <a:ea typeface="Verdana" panose="020B0604030504040204" pitchFamily="34" charset="0"/>
                          <a:cs typeface="Verdana" panose="020B0604030504040204" pitchFamily="34" charset="0"/>
                        </a:rPr>
                        <a:t>Vietos gamintojų gebėjimų kurti didelės vertės produktus stiprinimas</a:t>
                      </a:r>
                    </a:p>
                    <a:p>
                      <a:pPr marL="342900" lvl="0" indent="-342900">
                        <a:lnSpc>
                          <a:spcPct val="107000"/>
                        </a:lnSpc>
                        <a:spcAft>
                          <a:spcPts val="0"/>
                        </a:spcAft>
                        <a:buFont typeface="Symbol" panose="05050102010706020507" pitchFamily="18" charset="2"/>
                        <a:buChar char=""/>
                      </a:pPr>
                      <a:r>
                        <a:rPr lang="lt-LT" sz="1600" dirty="0">
                          <a:solidFill>
                            <a:schemeClr val="bg1"/>
                          </a:solidFill>
                          <a:effectLst/>
                          <a:latin typeface="+mn-lt"/>
                          <a:ea typeface="Verdana" panose="020B0604030504040204" pitchFamily="34" charset="0"/>
                          <a:cs typeface="Verdana" panose="020B0604030504040204" pitchFamily="34" charset="0"/>
                        </a:rPr>
                        <a:t>Mažos vertės, bet gausesnių žuvų rūšių naudojimas</a:t>
                      </a:r>
                    </a:p>
                    <a:p>
                      <a:pPr marL="342900" lvl="0" indent="-342900">
                        <a:lnSpc>
                          <a:spcPct val="107000"/>
                        </a:lnSpc>
                        <a:spcAft>
                          <a:spcPts val="0"/>
                        </a:spcAft>
                        <a:buFont typeface="Symbol" panose="05050102010706020507" pitchFamily="18" charset="2"/>
                        <a:buChar char=""/>
                      </a:pPr>
                      <a:r>
                        <a:rPr lang="lt-LT" sz="1600" dirty="0">
                          <a:solidFill>
                            <a:schemeClr val="bg1"/>
                          </a:solidFill>
                          <a:effectLst/>
                          <a:latin typeface="+mn-lt"/>
                          <a:ea typeface="Verdana" panose="020B0604030504040204" pitchFamily="34" charset="0"/>
                          <a:cs typeface="Verdana" panose="020B0604030504040204" pitchFamily="34" charset="0"/>
                        </a:rPr>
                        <a:t>Bendradarbiavimas ir naujos vietos rinkose</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a:lnSpc>
                          <a:spcPct val="107000"/>
                        </a:lnSpc>
                        <a:spcAft>
                          <a:spcPts val="0"/>
                        </a:spcAft>
                      </a:pPr>
                      <a:endParaRPr lang="lt-LT" sz="1600" dirty="0">
                        <a:solidFill>
                          <a:schemeClr val="bg1"/>
                        </a:solidFill>
                        <a:effectLst/>
                        <a:latin typeface="+mn-lt"/>
                        <a:ea typeface="Verdana" panose="020B0604030504040204" pitchFamily="34" charset="0"/>
                        <a:cs typeface="Verdana" panose="020B0604030504040204" pitchFamily="34" charset="0"/>
                      </a:endParaRPr>
                    </a:p>
                    <a:p>
                      <a:pP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Žvejai, akvakultūros gamintojai, žuvininkystės asociacijos, prekybininkai, perdirbimo sektorius, turizmo verslas, vietos maisto gamintojai, mokslas</a:t>
                      </a:r>
                    </a:p>
                    <a:p>
                      <a:pP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 </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7019537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ikslėlis 3" descr="Paveikslėlis, kuriame yra tamsa&#10;&#10;Automatiškai sugeneruotas aprašymas">
            <a:extLst>
              <a:ext uri="{FF2B5EF4-FFF2-40B4-BE49-F238E27FC236}">
                <a16:creationId xmlns:a16="http://schemas.microsoft.com/office/drawing/2014/main" id="{4C81CAE0-CF6E-41EF-9473-A924B2C6C2EC}"/>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sp>
        <p:nvSpPr>
          <p:cNvPr id="2" name="Title 1">
            <a:extLst>
              <a:ext uri="{FF2B5EF4-FFF2-40B4-BE49-F238E27FC236}">
                <a16:creationId xmlns:a16="http://schemas.microsoft.com/office/drawing/2014/main" id="{A5DC49D9-88DD-4197-99FF-64D55D161812}"/>
              </a:ext>
            </a:extLst>
          </p:cNvPr>
          <p:cNvSpPr>
            <a:spLocks noGrp="1"/>
          </p:cNvSpPr>
          <p:nvPr>
            <p:ph type="title"/>
          </p:nvPr>
        </p:nvSpPr>
        <p:spPr>
          <a:xfrm>
            <a:off x="518491" y="439584"/>
            <a:ext cx="11155017" cy="826366"/>
          </a:xfrm>
        </p:spPr>
        <p:txBody>
          <a:bodyPr>
            <a:noAutofit/>
          </a:bodyPr>
          <a:lstStyle/>
          <a:p>
            <a:pPr algn="ctr"/>
            <a:r>
              <a:rPr lang="lt-LT" b="1" dirty="0">
                <a:latin typeface="Times New Roman" panose="02020603050405020304" pitchFamily="18" charset="0"/>
                <a:cs typeface="Times New Roman" panose="02020603050405020304" pitchFamily="18" charset="0"/>
              </a:rPr>
              <a:t>Galimi specifiniai tikslai, įgyvendinant BIVP</a:t>
            </a:r>
            <a:br>
              <a:rPr lang="lt-LT" b="1" dirty="0">
                <a:latin typeface="Times New Roman" panose="02020603050405020304" pitchFamily="18" charset="0"/>
                <a:cs typeface="Times New Roman" panose="02020603050405020304" pitchFamily="18" charset="0"/>
              </a:rPr>
            </a:br>
            <a:r>
              <a:rPr lang="lt-LT" b="1" dirty="0">
                <a:latin typeface="Times New Roman" panose="02020603050405020304" pitchFamily="18" charset="0"/>
                <a:cs typeface="Times New Roman" panose="02020603050405020304" pitchFamily="18" charset="0"/>
              </a:rPr>
              <a:t> VPS sandara</a:t>
            </a:r>
          </a:p>
        </p:txBody>
      </p:sp>
      <p:graphicFrame>
        <p:nvGraphicFramePr>
          <p:cNvPr id="3" name="Lentelė 2"/>
          <p:cNvGraphicFramePr>
            <a:graphicFrameLocks noGrp="1"/>
          </p:cNvGraphicFramePr>
          <p:nvPr>
            <p:extLst>
              <p:ext uri="{D42A27DB-BD31-4B8C-83A1-F6EECF244321}">
                <p14:modId xmlns:p14="http://schemas.microsoft.com/office/powerpoint/2010/main" val="3731994502"/>
              </p:ext>
            </p:extLst>
          </p:nvPr>
        </p:nvGraphicFramePr>
        <p:xfrm>
          <a:off x="518491" y="1588168"/>
          <a:ext cx="11155017" cy="4997881"/>
        </p:xfrm>
        <a:graphic>
          <a:graphicData uri="http://schemas.openxmlformats.org/drawingml/2006/table">
            <a:tbl>
              <a:tblPr firstRow="1" firstCol="1" bandRow="1">
                <a:effectLst>
                  <a:reflection stA="71000" endPos="4000" dist="50800" dir="5400000" sy="-100000" algn="bl" rotWithShape="0"/>
                </a:effectLst>
                <a:tableStyleId>{5C22544A-7EE6-4342-B048-85BDC9FD1C3A}</a:tableStyleId>
              </a:tblPr>
              <a:tblGrid>
                <a:gridCol w="4388522">
                  <a:extLst>
                    <a:ext uri="{9D8B030D-6E8A-4147-A177-3AD203B41FA5}">
                      <a16:colId xmlns:a16="http://schemas.microsoft.com/office/drawing/2014/main" val="20000"/>
                    </a:ext>
                  </a:extLst>
                </a:gridCol>
                <a:gridCol w="3693616">
                  <a:extLst>
                    <a:ext uri="{9D8B030D-6E8A-4147-A177-3AD203B41FA5}">
                      <a16:colId xmlns:a16="http://schemas.microsoft.com/office/drawing/2014/main" val="20001"/>
                    </a:ext>
                  </a:extLst>
                </a:gridCol>
                <a:gridCol w="3072879">
                  <a:extLst>
                    <a:ext uri="{9D8B030D-6E8A-4147-A177-3AD203B41FA5}">
                      <a16:colId xmlns:a16="http://schemas.microsoft.com/office/drawing/2014/main" val="20002"/>
                    </a:ext>
                  </a:extLst>
                </a:gridCol>
              </a:tblGrid>
              <a:tr h="473341">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Specifinis tikslas</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Remtini veiksmai</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Suinteresuotosios šalys</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extLst>
                  <a:ext uri="{0D108BD9-81ED-4DB2-BD59-A6C34878D82A}">
                    <a16:rowId xmlns:a16="http://schemas.microsoft.com/office/drawing/2014/main" val="10000"/>
                  </a:ext>
                </a:extLst>
              </a:tr>
              <a:tr h="4524540">
                <a:tc>
                  <a:txBody>
                    <a:bodyPr/>
                    <a:lstStyle/>
                    <a:p>
                      <a:pPr algn="ctr">
                        <a:lnSpc>
                          <a:spcPct val="107000"/>
                        </a:lnSpc>
                        <a:spcAft>
                          <a:spcPts val="0"/>
                        </a:spcAft>
                      </a:pPr>
                      <a:r>
                        <a:rPr lang="lt-LT" sz="1600" b="1" kern="1200" dirty="0">
                          <a:solidFill>
                            <a:schemeClr val="bg1"/>
                          </a:solidFill>
                          <a:effectLst/>
                          <a:latin typeface="+mn-lt"/>
                          <a:ea typeface="Verdana" panose="020B0604030504040204" pitchFamily="34" charset="0"/>
                          <a:cs typeface="Verdana" panose="020B0604030504040204" pitchFamily="34" charset="0"/>
                        </a:rPr>
                        <a:t>Klimato kaitos švelninimas ir prisitaikymas, biologinės įvairovės išsaugojimas, investuojant į žiedinę ekonomiką, skaitmeninimą, vietos išteklių valdymo stiprinimą </a:t>
                      </a:r>
                    </a:p>
                    <a:p>
                      <a:pPr algn="ctr"/>
                      <a:endParaRPr lang="lt-LT" sz="1600" b="1" i="1" kern="1200" dirty="0">
                        <a:solidFill>
                          <a:schemeClr val="bg1"/>
                        </a:solidFill>
                        <a:effectLst/>
                        <a:latin typeface="+mn-lt"/>
                        <a:ea typeface="Verdana" panose="020B0604030504040204" pitchFamily="34" charset="0"/>
                        <a:cs typeface="Verdana" panose="020B0604030504040204" pitchFamily="34" charset="0"/>
                      </a:endParaRPr>
                    </a:p>
                    <a:p>
                      <a:pPr algn="l"/>
                      <a:r>
                        <a:rPr lang="lt-LT" sz="1600" b="1" i="1" kern="1200" dirty="0">
                          <a:solidFill>
                            <a:schemeClr val="bg1"/>
                          </a:solidFill>
                          <a:effectLst/>
                          <a:latin typeface="+mn-lt"/>
                          <a:ea typeface="Verdana" panose="020B0604030504040204" pitchFamily="34" charset="0"/>
                          <a:cs typeface="Verdana" panose="020B0604030504040204" pitchFamily="34" charset="0"/>
                        </a:rPr>
                        <a:t>Galima būtų rinktis vieną ar kelis rodiklius: </a:t>
                      </a:r>
                    </a:p>
                    <a:p>
                      <a:pPr marL="0" marR="0" lvl="0" indent="0" algn="l" defTabSz="914400" rtl="0" eaLnBrk="1" fontAlgn="auto" latinLnBrk="0" hangingPunct="1">
                        <a:lnSpc>
                          <a:spcPct val="100000"/>
                        </a:lnSpc>
                        <a:spcBef>
                          <a:spcPts val="0"/>
                        </a:spcBef>
                        <a:spcAft>
                          <a:spcPts val="0"/>
                        </a:spcAft>
                        <a:buClrTx/>
                        <a:buSzTx/>
                        <a:buFontTx/>
                        <a:buNone/>
                        <a:tabLst/>
                        <a:defRPr/>
                      </a:pPr>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žiedinės ekonomikos ir/ar tvarių projektų skaičius</a:t>
                      </a:r>
                    </a:p>
                    <a:p>
                      <a:pPr marL="0" marR="0" lvl="0" indent="0" algn="l" defTabSz="914400" rtl="0" eaLnBrk="1" fontAlgn="auto" latinLnBrk="0" hangingPunct="1">
                        <a:lnSpc>
                          <a:spcPct val="100000"/>
                        </a:lnSpc>
                        <a:spcBef>
                          <a:spcPts val="0"/>
                        </a:spcBef>
                        <a:spcAft>
                          <a:spcPts val="0"/>
                        </a:spcAft>
                        <a:buClrTx/>
                        <a:buSzTx/>
                        <a:buFontTx/>
                        <a:buNone/>
                        <a:tabLst/>
                        <a:defRPr/>
                      </a:pPr>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inovatyvių, įskaitant skaitmeninimą, projektų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projektų, didinančių visuomenės informuotumą,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taršą jūrų aplinkoje ir /ar biologinę įvairovę apsaugančių projektų skaičius</a:t>
                      </a:r>
                    </a:p>
                    <a:p>
                      <a:pPr algn="l"/>
                      <a:r>
                        <a:rPr lang="lt-LT" sz="1600" b="0" i="1" kern="1200" dirty="0">
                          <a:solidFill>
                            <a:schemeClr val="bg1"/>
                          </a:solidFill>
                          <a:effectLst/>
                          <a:latin typeface="+mn-lt"/>
                          <a:ea typeface="Verdana" panose="020B0604030504040204" pitchFamily="34" charset="0"/>
                          <a:cs typeface="Verdana" panose="020B0604030504040204" pitchFamily="34" charset="0"/>
                        </a:rPr>
                        <a:t>Investicijos į atsinaujinančiųjų išteklių energijos gamybos pajėgumus, įskaitant biologinius (MW)</a:t>
                      </a:r>
                      <a:endParaRPr lang="lt-LT" sz="1600" b="0" i="1" kern="1200" baseline="0" dirty="0">
                        <a:solidFill>
                          <a:schemeClr val="bg1"/>
                        </a:solidFill>
                        <a:effectLst/>
                        <a:latin typeface="+mn-lt"/>
                        <a:ea typeface="Verdana" panose="020B0604030504040204" pitchFamily="34" charset="0"/>
                        <a:cs typeface="Verdana" panose="020B0604030504040204" pitchFamily="34" charset="0"/>
                      </a:endParaRPr>
                    </a:p>
                    <a:p>
                      <a:pPr algn="ctr">
                        <a:lnSpc>
                          <a:spcPct val="107000"/>
                        </a:lnSpc>
                        <a:spcAft>
                          <a:spcPts val="0"/>
                        </a:spcAft>
                      </a:pPr>
                      <a:endParaRPr lang="lt-LT" sz="1600" dirty="0">
                        <a:solidFill>
                          <a:schemeClr val="bg1"/>
                        </a:solidFill>
                        <a:effectLst/>
                        <a:latin typeface="+mn-lt"/>
                        <a:ea typeface="Verdana" panose="020B0604030504040204" pitchFamily="34" charset="0"/>
                        <a:cs typeface="Verdana" panose="020B060403050404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marL="285750" lvl="0" indent="-285750">
                        <a:buFont typeface="Arial" panose="020B0604020202020204" pitchFamily="34" charset="0"/>
                        <a:buChar char="•"/>
                      </a:pPr>
                      <a:endParaRPr lang="lt-LT" sz="1600"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Vietos bendruomenės ir žvejybos sektoriaus informuotumo didinimas </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Energijos suvartojimo ir išmetamo anglies dioksido kiekio mažinimas </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Ekologiškesnių vietinio vartojimo įpročių skatinimas</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Tvarios gamybos rėmimas siekiant sušvelninti klimato kaitą </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Invazinės rūšys: grėsmės pavertimas galimybe </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Taršos jūrų aplinkoje prevencija</a:t>
                      </a:r>
                    </a:p>
                    <a:p>
                      <a:pPr marL="28575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Vietos biologinės įvairovės apsaugos užtikrinimas</a:t>
                      </a:r>
                      <a:endParaRPr lang="lt-LT" sz="1600" dirty="0">
                        <a:solidFill>
                          <a:schemeClr val="bg1"/>
                        </a:solidFill>
                        <a:effectLst/>
                        <a:latin typeface="+mn-lt"/>
                        <a:ea typeface="Verdana" panose="020B0604030504040204" pitchFamily="34" charset="0"/>
                        <a:cs typeface="Verdana" panose="020B0604030504040204" pitchFamily="34"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a:lnSpc>
                          <a:spcPct val="107000"/>
                        </a:lnSpc>
                        <a:spcAft>
                          <a:spcPts val="0"/>
                        </a:spcAft>
                      </a:pPr>
                      <a:endParaRPr lang="lt-LT" sz="1600" dirty="0">
                        <a:solidFill>
                          <a:schemeClr val="bg1"/>
                        </a:solidFill>
                        <a:effectLst/>
                        <a:latin typeface="+mn-lt"/>
                        <a:ea typeface="Verdana" panose="020B0604030504040204" pitchFamily="34" charset="0"/>
                        <a:cs typeface="Verdana" panose="020B0604030504040204" pitchFamily="34" charset="0"/>
                      </a:endParaRPr>
                    </a:p>
                    <a:p>
                      <a:r>
                        <a:rPr lang="lt-LT" sz="1600" kern="1200" dirty="0">
                          <a:solidFill>
                            <a:schemeClr val="bg1"/>
                          </a:solidFill>
                          <a:effectLst/>
                          <a:latin typeface="+mn-lt"/>
                          <a:ea typeface="Verdana" panose="020B0604030504040204" pitchFamily="34" charset="0"/>
                          <a:cs typeface="Verdana" panose="020B0604030504040204" pitchFamily="34" charset="0"/>
                        </a:rPr>
                        <a:t>Žvejai, akvakultūros gamintojai, žuvininkystės asociacijos, prekybininkai, perdirbimo sektorius, vietos verslas, vietos vartotojų, vietos valdžios institucijos ir kiti viešieji subjektai (aplinkos apsaugos NVO, saugomų teritorijų ir t.t.), atsinaujinančiosios energijos sektorius, mokslas </a:t>
                      </a:r>
                    </a:p>
                    <a:p>
                      <a:pP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 </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22556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ikslėlis 3" descr="Paveikslėlis, kuriame yra tamsa&#10;&#10;Automatiškai sugeneruotas aprašymas">
            <a:extLst>
              <a:ext uri="{FF2B5EF4-FFF2-40B4-BE49-F238E27FC236}">
                <a16:creationId xmlns:a16="http://schemas.microsoft.com/office/drawing/2014/main" id="{F678877D-CE57-4CFC-8E5D-D0C20BD1FB9A}"/>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sp>
        <p:nvSpPr>
          <p:cNvPr id="2" name="Title 1">
            <a:extLst>
              <a:ext uri="{FF2B5EF4-FFF2-40B4-BE49-F238E27FC236}">
                <a16:creationId xmlns:a16="http://schemas.microsoft.com/office/drawing/2014/main" id="{A5DC49D9-88DD-4197-99FF-64D55D161812}"/>
              </a:ext>
            </a:extLst>
          </p:cNvPr>
          <p:cNvSpPr>
            <a:spLocks noGrp="1"/>
          </p:cNvSpPr>
          <p:nvPr>
            <p:ph type="title"/>
          </p:nvPr>
        </p:nvSpPr>
        <p:spPr>
          <a:xfrm>
            <a:off x="675772" y="321010"/>
            <a:ext cx="10840454" cy="826366"/>
          </a:xfrm>
        </p:spPr>
        <p:txBody>
          <a:bodyPr>
            <a:noAutofit/>
          </a:bodyPr>
          <a:lstStyle/>
          <a:p>
            <a:pPr algn="ctr"/>
            <a:r>
              <a:rPr lang="lt-LT" b="1" dirty="0">
                <a:latin typeface="Times New Roman" panose="02020603050405020304" pitchFamily="18" charset="0"/>
                <a:cs typeface="Times New Roman" panose="02020603050405020304" pitchFamily="18" charset="0"/>
              </a:rPr>
              <a:t>Galimi specifiniai tikslai, įgyvendinant BIVP </a:t>
            </a:r>
            <a:br>
              <a:rPr lang="lt-LT" b="1" dirty="0">
                <a:latin typeface="Times New Roman" panose="02020603050405020304" pitchFamily="18" charset="0"/>
                <a:cs typeface="Times New Roman" panose="02020603050405020304" pitchFamily="18" charset="0"/>
              </a:rPr>
            </a:br>
            <a:r>
              <a:rPr lang="lt-LT" b="1" dirty="0">
                <a:latin typeface="Times New Roman" panose="02020603050405020304" pitchFamily="18" charset="0"/>
                <a:cs typeface="Times New Roman" panose="02020603050405020304" pitchFamily="18" charset="0"/>
              </a:rPr>
              <a:t>VPS sandara</a:t>
            </a:r>
          </a:p>
        </p:txBody>
      </p:sp>
      <p:graphicFrame>
        <p:nvGraphicFramePr>
          <p:cNvPr id="3" name="Lentelė 2"/>
          <p:cNvGraphicFramePr>
            <a:graphicFrameLocks noGrp="1"/>
          </p:cNvGraphicFramePr>
          <p:nvPr>
            <p:extLst>
              <p:ext uri="{D42A27DB-BD31-4B8C-83A1-F6EECF244321}">
                <p14:modId xmlns:p14="http://schemas.microsoft.com/office/powerpoint/2010/main" val="2229590590"/>
              </p:ext>
            </p:extLst>
          </p:nvPr>
        </p:nvGraphicFramePr>
        <p:xfrm>
          <a:off x="397042" y="1455820"/>
          <a:ext cx="11397915" cy="4955809"/>
        </p:xfrm>
        <a:graphic>
          <a:graphicData uri="http://schemas.openxmlformats.org/drawingml/2006/table">
            <a:tbl>
              <a:tblPr firstRow="1" firstCol="1" bandRow="1">
                <a:effectLst>
                  <a:reflection stA="67000" endPos="6000" dist="50800" dir="5400000" sy="-100000" algn="bl" rotWithShape="0"/>
                </a:effectLst>
                <a:tableStyleId>{5C22544A-7EE6-4342-B048-85BDC9FD1C3A}</a:tableStyleId>
              </a:tblPr>
              <a:tblGrid>
                <a:gridCol w="4484081">
                  <a:extLst>
                    <a:ext uri="{9D8B030D-6E8A-4147-A177-3AD203B41FA5}">
                      <a16:colId xmlns:a16="http://schemas.microsoft.com/office/drawing/2014/main" val="20000"/>
                    </a:ext>
                  </a:extLst>
                </a:gridCol>
                <a:gridCol w="3774044">
                  <a:extLst>
                    <a:ext uri="{9D8B030D-6E8A-4147-A177-3AD203B41FA5}">
                      <a16:colId xmlns:a16="http://schemas.microsoft.com/office/drawing/2014/main" val="20001"/>
                    </a:ext>
                  </a:extLst>
                </a:gridCol>
                <a:gridCol w="3139790">
                  <a:extLst>
                    <a:ext uri="{9D8B030D-6E8A-4147-A177-3AD203B41FA5}">
                      <a16:colId xmlns:a16="http://schemas.microsoft.com/office/drawing/2014/main" val="20002"/>
                    </a:ext>
                  </a:extLst>
                </a:gridCol>
              </a:tblGrid>
              <a:tr h="458739">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Specifinis tikslas</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Remtini veiksmai</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lnSpc>
                          <a:spcPct val="107000"/>
                        </a:lnSpc>
                        <a:spcAft>
                          <a:spcPts val="0"/>
                        </a:spcAft>
                      </a:pPr>
                      <a:r>
                        <a:rPr lang="lt-LT" sz="1600" dirty="0">
                          <a:solidFill>
                            <a:schemeClr val="bg1"/>
                          </a:solidFill>
                          <a:effectLst/>
                          <a:latin typeface="+mn-lt"/>
                          <a:ea typeface="Verdana" panose="020B0604030504040204" pitchFamily="34" charset="0"/>
                          <a:cs typeface="Verdana" panose="020B0604030504040204" pitchFamily="34" charset="0"/>
                        </a:rPr>
                        <a:t>Suinteresuotosios šalys</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extLst>
                  <a:ext uri="{0D108BD9-81ED-4DB2-BD59-A6C34878D82A}">
                    <a16:rowId xmlns:a16="http://schemas.microsoft.com/office/drawing/2014/main" val="10000"/>
                  </a:ext>
                </a:extLst>
              </a:tr>
              <a:tr h="4417577">
                <a:tc>
                  <a:txBody>
                    <a:bodyPr/>
                    <a:lstStyle/>
                    <a:p>
                      <a:pPr algn="ctr">
                        <a:lnSpc>
                          <a:spcPct val="107000"/>
                        </a:lnSpc>
                        <a:spcAft>
                          <a:spcPts val="0"/>
                        </a:spcAft>
                      </a:pPr>
                      <a:endParaRPr lang="lt-LT" sz="1600" b="1" kern="1200" dirty="0">
                        <a:solidFill>
                          <a:schemeClr val="bg1"/>
                        </a:solidFill>
                        <a:effectLst/>
                        <a:latin typeface="+mn-lt"/>
                        <a:ea typeface="Verdana" panose="020B0604030504040204" pitchFamily="34" charset="0"/>
                        <a:cs typeface="Verdana" panose="020B0604030504040204" pitchFamily="34" charset="0"/>
                      </a:endParaRPr>
                    </a:p>
                    <a:p>
                      <a:pPr algn="ctr">
                        <a:lnSpc>
                          <a:spcPct val="107000"/>
                        </a:lnSpc>
                        <a:spcAft>
                          <a:spcPts val="0"/>
                        </a:spcAft>
                      </a:pPr>
                      <a:r>
                        <a:rPr lang="lt-LT" sz="1600" b="1" kern="1200" dirty="0">
                          <a:solidFill>
                            <a:schemeClr val="bg1"/>
                          </a:solidFill>
                          <a:effectLst/>
                          <a:latin typeface="+mn-lt"/>
                          <a:ea typeface="Verdana" panose="020B0604030504040204" pitchFamily="34" charset="0"/>
                          <a:cs typeface="Verdana" panose="020B0604030504040204" pitchFamily="34" charset="0"/>
                        </a:rPr>
                        <a:t>Bendruomenių gyvybingumo stiprinimas, investuojant į saugių ir</a:t>
                      </a:r>
                      <a:r>
                        <a:rPr lang="lt-LT" sz="1600" b="1" kern="1200" baseline="0" dirty="0">
                          <a:solidFill>
                            <a:schemeClr val="bg1"/>
                          </a:solidFill>
                          <a:effectLst/>
                          <a:latin typeface="+mn-lt"/>
                          <a:ea typeface="Verdana" panose="020B0604030504040204" pitchFamily="34" charset="0"/>
                          <a:cs typeface="Verdana" panose="020B0604030504040204" pitchFamily="34" charset="0"/>
                        </a:rPr>
                        <a:t> kokybiškų darbo vietų kūrimą ir socialinės įtraukties  didinimą, jaunimo pritraukimą</a:t>
                      </a:r>
                    </a:p>
                    <a:p>
                      <a:pPr algn="ctr">
                        <a:lnSpc>
                          <a:spcPct val="107000"/>
                        </a:lnSpc>
                        <a:spcAft>
                          <a:spcPts val="0"/>
                        </a:spcAft>
                      </a:pPr>
                      <a:endParaRPr lang="lt-LT" sz="1600" b="1" kern="1200" baseline="0" dirty="0">
                        <a:solidFill>
                          <a:schemeClr val="bg1"/>
                        </a:solidFill>
                        <a:effectLst/>
                        <a:latin typeface="+mn-lt"/>
                        <a:ea typeface="Verdana" panose="020B0604030504040204" pitchFamily="34" charset="0"/>
                        <a:cs typeface="Verdana" panose="020B0604030504040204" pitchFamily="34" charset="0"/>
                      </a:endParaRPr>
                    </a:p>
                    <a:p>
                      <a:pPr algn="l"/>
                      <a:r>
                        <a:rPr lang="lt-LT" sz="1600" b="1" i="1" kern="1200" dirty="0">
                          <a:solidFill>
                            <a:schemeClr val="bg1"/>
                          </a:solidFill>
                          <a:effectLst/>
                          <a:latin typeface="+mn-lt"/>
                          <a:ea typeface="Verdana" panose="020B0604030504040204" pitchFamily="34" charset="0"/>
                          <a:cs typeface="Verdana" panose="020B0604030504040204" pitchFamily="34" charset="0"/>
                        </a:rPr>
                        <a:t>Galima būtų rinktis vieną ar kelis rodiklius: </a:t>
                      </a:r>
                    </a:p>
                    <a:p>
                      <a:pPr algn="l"/>
                      <a:r>
                        <a:rPr lang="lt-LT" sz="1600" b="0" i="1" kern="1200" dirty="0">
                          <a:solidFill>
                            <a:schemeClr val="bg1"/>
                          </a:solidFill>
                          <a:effectLst/>
                          <a:latin typeface="+mn-lt"/>
                          <a:ea typeface="Verdana" panose="020B0604030504040204" pitchFamily="34" charset="0"/>
                          <a:cs typeface="Verdana" panose="020B0604030504040204" pitchFamily="34" charset="0"/>
                        </a:rPr>
                        <a:t>Sukurtų darbo vietų</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savarankiškai dirbančių asmenų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socialinės </a:t>
                      </a:r>
                      <a:r>
                        <a:rPr lang="lt-LT" sz="1600" b="0" i="1" kern="1200" baseline="0" dirty="0" err="1">
                          <a:solidFill>
                            <a:schemeClr val="bg1"/>
                          </a:solidFill>
                          <a:effectLst/>
                          <a:latin typeface="+mn-lt"/>
                          <a:ea typeface="Verdana" panose="020B0604030504040204" pitchFamily="34" charset="0"/>
                          <a:cs typeface="Verdana" panose="020B0604030504040204" pitchFamily="34" charset="0"/>
                        </a:rPr>
                        <a:t>įtraukties</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projektų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projektų, gerinančių bendruomenės prieigą prie paslaugų skaičius</a:t>
                      </a:r>
                    </a:p>
                    <a:p>
                      <a:pPr algn="l"/>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projektų, didinančių visuomenės informuotumą, skaičius</a:t>
                      </a:r>
                    </a:p>
                    <a:p>
                      <a:pPr marL="0" marR="0" lvl="0" indent="0" algn="l" defTabSz="914400" rtl="0" eaLnBrk="1" fontAlgn="auto" latinLnBrk="0" hangingPunct="1">
                        <a:lnSpc>
                          <a:spcPct val="100000"/>
                        </a:lnSpc>
                        <a:spcBef>
                          <a:spcPts val="0"/>
                        </a:spcBef>
                        <a:spcAft>
                          <a:spcPts val="0"/>
                        </a:spcAft>
                        <a:buClrTx/>
                        <a:buSzTx/>
                        <a:buFontTx/>
                        <a:buNone/>
                        <a:tabLst/>
                        <a:defRPr/>
                      </a:pPr>
                      <a:r>
                        <a:rPr lang="lt-LT" sz="1600" b="0" i="1" kern="1200" baseline="0" dirty="0">
                          <a:solidFill>
                            <a:schemeClr val="bg1"/>
                          </a:solidFill>
                          <a:effectLst/>
                          <a:latin typeface="+mn-lt"/>
                          <a:ea typeface="Verdana" panose="020B0604030504040204" pitchFamily="34" charset="0"/>
                          <a:cs typeface="Verdana" panose="020B0604030504040204" pitchFamily="34" charset="0"/>
                        </a:rPr>
                        <a:t>Paremtų bendruomenei svarbios infrastruktūros projektų skaičius</a:t>
                      </a:r>
                    </a:p>
                    <a:p>
                      <a:pPr algn="l"/>
                      <a:endParaRPr lang="lt-LT" sz="1600" b="0" i="1" kern="1200" baseline="0" dirty="0">
                        <a:solidFill>
                          <a:schemeClr val="bg1"/>
                        </a:solidFill>
                        <a:effectLst/>
                        <a:latin typeface="+mn-lt"/>
                        <a:ea typeface="Verdana" panose="020B0604030504040204" pitchFamily="34" charset="0"/>
                        <a:cs typeface="Verdana" panose="020B0604030504040204" pitchFamily="34" charset="0"/>
                      </a:endParaRPr>
                    </a:p>
                    <a:p>
                      <a:pPr algn="ctr">
                        <a:lnSpc>
                          <a:spcPct val="107000"/>
                        </a:lnSpc>
                        <a:spcAft>
                          <a:spcPts val="0"/>
                        </a:spcAft>
                      </a:pPr>
                      <a:endParaRPr lang="lt-LT" sz="1600" b="1" kern="1200" baseline="0" dirty="0">
                        <a:solidFill>
                          <a:schemeClr val="bg1"/>
                        </a:solidFill>
                        <a:effectLst/>
                        <a:latin typeface="+mn-lt"/>
                        <a:ea typeface="Verdana" panose="020B0604030504040204" pitchFamily="34" charset="0"/>
                        <a:cs typeface="Verdana" panose="020B060403050404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marL="285750" lvl="0" indent="-285750">
                        <a:buFont typeface="Arial" panose="020B0604020202020204" pitchFamily="34" charset="0"/>
                        <a:buChar char="•"/>
                      </a:pPr>
                      <a:endParaRPr lang="lt-LT" sz="1600"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Vietos gyventojų įsidarbinimo galimybių didinimas</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Parama esamoms arba naujoms įmonėms, galinčioms kurti darbo vietas</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Socialinės </a:t>
                      </a:r>
                      <a:r>
                        <a:rPr lang="lt-LT" sz="1600" kern="1200" dirty="0" err="1">
                          <a:solidFill>
                            <a:schemeClr val="bg1"/>
                          </a:solidFill>
                          <a:effectLst/>
                          <a:latin typeface="+mn-lt"/>
                          <a:ea typeface="Verdana" panose="020B0604030504040204" pitchFamily="34" charset="0"/>
                          <a:cs typeface="Verdana" panose="020B0604030504040204" pitchFamily="34" charset="0"/>
                        </a:rPr>
                        <a:t>įtraukties</a:t>
                      </a:r>
                      <a:r>
                        <a:rPr lang="lt-LT" sz="1600" kern="1200" dirty="0">
                          <a:solidFill>
                            <a:schemeClr val="bg1"/>
                          </a:solidFill>
                          <a:effectLst/>
                          <a:latin typeface="+mn-lt"/>
                          <a:ea typeface="Verdana" panose="020B0604030504040204" pitchFamily="34" charset="0"/>
                          <a:cs typeface="Verdana" panose="020B0604030504040204" pitchFamily="34" charset="0"/>
                        </a:rPr>
                        <a:t> skatinimas</a:t>
                      </a:r>
                    </a:p>
                    <a:p>
                      <a:pPr marL="28575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Galimybių naudotis būtiniausiomis paslaugomis gerinimas</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Informuotumo, ypač tarp jaunesnių žmonių, apie žvejų profesiją ir jos vertę vietinei bendruomenei, didinimas</a:t>
                      </a:r>
                    </a:p>
                    <a:p>
                      <a:pPr marL="285750" lvl="0" indent="-285750">
                        <a:buFont typeface="Arial" panose="020B0604020202020204" pitchFamily="34" charset="0"/>
                        <a:buChar char="•"/>
                      </a:pPr>
                      <a:r>
                        <a:rPr lang="lt-LT" sz="1600" kern="1200" dirty="0">
                          <a:solidFill>
                            <a:schemeClr val="bg1"/>
                          </a:solidFill>
                          <a:effectLst/>
                          <a:latin typeface="+mn-lt"/>
                          <a:ea typeface="Verdana" panose="020B0604030504040204" pitchFamily="34" charset="0"/>
                          <a:cs typeface="Verdana" panose="020B0604030504040204" pitchFamily="34" charset="0"/>
                        </a:rPr>
                        <a:t>Parama jaunų žmonių, besidominčių žvejybos profesija, mokymui</a:t>
                      </a: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endParaRPr lang="lt-LT" sz="1600" kern="1200" dirty="0">
                        <a:solidFill>
                          <a:schemeClr val="bg1"/>
                        </a:solidFill>
                        <a:effectLst/>
                        <a:latin typeface="+mn-lt"/>
                        <a:ea typeface="Verdana" panose="020B0604030504040204" pitchFamily="34" charset="0"/>
                        <a:cs typeface="Verdana" panose="020B0604030504040204" pitchFamily="34" charset="0"/>
                      </a:endParaRPr>
                    </a:p>
                    <a:p>
                      <a:r>
                        <a:rPr lang="lt-LT" sz="1600" kern="1200" dirty="0">
                          <a:solidFill>
                            <a:schemeClr val="bg1"/>
                          </a:solidFill>
                          <a:effectLst/>
                          <a:latin typeface="+mn-lt"/>
                          <a:ea typeface="Verdana" panose="020B0604030504040204" pitchFamily="34" charset="0"/>
                          <a:cs typeface="Verdana" panose="020B0604030504040204" pitchFamily="34" charset="0"/>
                        </a:rPr>
                        <a:t>Žvejai, akvakultūros gamintojai, perdirbimo sektorius,  asmenys ir organizacijos, besidomintys žvejybos paveldu, užimtumo centrai, švietimo įstaigos,  jaunimo organizacijos, vietos organizacijos, susijusios su socialine </a:t>
                      </a:r>
                      <a:r>
                        <a:rPr lang="lt-LT" sz="1600" kern="1200" dirty="0" err="1">
                          <a:solidFill>
                            <a:schemeClr val="bg1"/>
                          </a:solidFill>
                          <a:effectLst/>
                          <a:latin typeface="+mn-lt"/>
                          <a:ea typeface="Verdana" panose="020B0604030504040204" pitchFamily="34" charset="0"/>
                          <a:cs typeface="Verdana" panose="020B0604030504040204" pitchFamily="34" charset="0"/>
                        </a:rPr>
                        <a:t>įtrauktimi</a:t>
                      </a:r>
                      <a:r>
                        <a:rPr lang="lt-LT" sz="1600" kern="1200" dirty="0">
                          <a:solidFill>
                            <a:schemeClr val="bg1"/>
                          </a:solidFill>
                          <a:effectLst/>
                          <a:latin typeface="+mn-lt"/>
                          <a:ea typeface="Verdana" panose="020B0604030504040204" pitchFamily="34" charset="0"/>
                          <a:cs typeface="Verdana" panose="020B0604030504040204" pitchFamily="34" charset="0"/>
                        </a:rPr>
                        <a:t>, gyvenimo kokybe ir t. t., vietos savivalda, žuvininkystės sektoriaus organizacijos</a:t>
                      </a:r>
                      <a:endParaRPr lang="lt-LT" sz="1600" dirty="0">
                        <a:solidFill>
                          <a:schemeClr val="bg1"/>
                        </a:solidFill>
                        <a:effectLst/>
                        <a:latin typeface="+mn-lt"/>
                        <a:ea typeface="Verdana" panose="020B0604030504040204" pitchFamily="34" charset="0"/>
                        <a:cs typeface="Verdana" panose="020B0604030504040204" pitchFamily="34"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72123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veikslėlis 6" descr="Paveikslėlis, kuriame yra tamsa&#10;&#10;Automatiškai sugeneruotas aprašymas">
            <a:extLst>
              <a:ext uri="{FF2B5EF4-FFF2-40B4-BE49-F238E27FC236}">
                <a16:creationId xmlns:a16="http://schemas.microsoft.com/office/drawing/2014/main" id="{19739E20-AE48-4EA9-B199-C67C9D927C3E}"/>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sp>
        <p:nvSpPr>
          <p:cNvPr id="4" name="Title 1">
            <a:extLst>
              <a:ext uri="{FF2B5EF4-FFF2-40B4-BE49-F238E27FC236}">
                <a16:creationId xmlns:a16="http://schemas.microsoft.com/office/drawing/2014/main" id="{A5DC49D9-88DD-4197-99FF-64D55D161812}"/>
              </a:ext>
            </a:extLst>
          </p:cNvPr>
          <p:cNvSpPr>
            <a:spLocks noGrp="1"/>
          </p:cNvSpPr>
          <p:nvPr>
            <p:ph type="title"/>
          </p:nvPr>
        </p:nvSpPr>
        <p:spPr>
          <a:xfrm>
            <a:off x="652671" y="370767"/>
            <a:ext cx="10515600" cy="1046579"/>
          </a:xfrm>
        </p:spPr>
        <p:txBody>
          <a:bodyPr>
            <a:noAutofit/>
          </a:bodyPr>
          <a:lstStyle/>
          <a:p>
            <a:pPr algn="ctr"/>
            <a:r>
              <a:rPr lang="lt-LT" b="1" dirty="0">
                <a:latin typeface="Times New Roman" panose="02020603050405020304" pitchFamily="18" charset="0"/>
                <a:cs typeface="Times New Roman" panose="02020603050405020304" pitchFamily="18" charset="0"/>
              </a:rPr>
              <a:t>Teritorijos tinkamos kurtis žvejybos ir akvakultūros regionams:</a:t>
            </a:r>
          </a:p>
        </p:txBody>
      </p:sp>
      <p:sp>
        <p:nvSpPr>
          <p:cNvPr id="5" name="Rectangle 6">
            <a:extLst>
              <a:ext uri="{FF2B5EF4-FFF2-40B4-BE49-F238E27FC236}">
                <a16:creationId xmlns:a16="http://schemas.microsoft.com/office/drawing/2014/main" id="{D735E136-0D61-423D-8A94-78BB5CFE3A2B}"/>
              </a:ext>
            </a:extLst>
          </p:cNvPr>
          <p:cNvSpPr/>
          <p:nvPr/>
        </p:nvSpPr>
        <p:spPr>
          <a:xfrm>
            <a:off x="475249" y="1658233"/>
            <a:ext cx="11032957" cy="461665"/>
          </a:xfrm>
          <a:prstGeom prst="rect">
            <a:avLst/>
          </a:prstGeom>
        </p:spPr>
        <p:txBody>
          <a:bodyPr wrap="square">
            <a:spAutoFit/>
          </a:bodyPr>
          <a:lstStyle/>
          <a:p>
            <a:pPr algn="just"/>
            <a:r>
              <a:rPr lang="lt-LT" sz="2400" dirty="0">
                <a:latin typeface="Times New Roman" panose="02020603050405020304" pitchFamily="18" charset="0"/>
                <a:ea typeface="Verdana" panose="020B0604030504040204" pitchFamily="34" charset="0"/>
                <a:cs typeface="Times New Roman" panose="02020603050405020304" pitchFamily="18" charset="0"/>
              </a:rPr>
              <a:t>Rodikliai tinkamų kurtis žvejybos ir akvakultūros regionams teritorijų atrankai parinkti:</a:t>
            </a:r>
            <a:endParaRPr lang="lt-LT" sz="2400" dirty="0">
              <a:solidFill>
                <a:prstClr val="black"/>
              </a:solidFill>
              <a:latin typeface="Times New Roman" panose="02020603050405020304" pitchFamily="18" charset="0"/>
              <a:cs typeface="Times New Roman" panose="02020603050405020304" pitchFamily="18" charset="0"/>
            </a:endParaRPr>
          </a:p>
        </p:txBody>
      </p:sp>
      <p:sp>
        <p:nvSpPr>
          <p:cNvPr id="2" name="Stačiakampis 1"/>
          <p:cNvSpPr/>
          <p:nvPr/>
        </p:nvSpPr>
        <p:spPr>
          <a:xfrm>
            <a:off x="475249" y="5233234"/>
            <a:ext cx="11341769" cy="830997"/>
          </a:xfrm>
          <a:prstGeom prst="rect">
            <a:avLst/>
          </a:prstGeom>
        </p:spPr>
        <p:txBody>
          <a:bodyPr wrap="square">
            <a:spAutoFit/>
          </a:bodyPr>
          <a:lstStyle/>
          <a:p>
            <a:r>
              <a:rPr lang="lt-LT" sz="2400" dirty="0">
                <a:latin typeface="Times New Roman" panose="02020603050405020304" pitchFamily="18" charset="0"/>
                <a:ea typeface="Verdana" panose="020B0604030504040204" pitchFamily="34" charset="0"/>
                <a:cs typeface="Times New Roman" panose="02020603050405020304" pitchFamily="18" charset="0"/>
              </a:rPr>
              <a:t>Teritorijos atrenkamos savivaldybių lygmeniu, vertinant rodiklių skaitines reikšmes už 2019 m. taip, kad būtų išryškintas vertinamų teritorijų identitetas.</a:t>
            </a:r>
          </a:p>
        </p:txBody>
      </p:sp>
      <p:graphicFrame>
        <p:nvGraphicFramePr>
          <p:cNvPr id="6" name="Lentelė 5"/>
          <p:cNvGraphicFramePr>
            <a:graphicFrameLocks noGrp="1"/>
          </p:cNvGraphicFramePr>
          <p:nvPr>
            <p:extLst>
              <p:ext uri="{D42A27DB-BD31-4B8C-83A1-F6EECF244321}">
                <p14:modId xmlns:p14="http://schemas.microsoft.com/office/powerpoint/2010/main" val="598943156"/>
              </p:ext>
            </p:extLst>
          </p:nvPr>
        </p:nvGraphicFramePr>
        <p:xfrm>
          <a:off x="838201" y="2360785"/>
          <a:ext cx="10824412" cy="2504440"/>
        </p:xfrm>
        <a:graphic>
          <a:graphicData uri="http://schemas.openxmlformats.org/drawingml/2006/table">
            <a:tbl>
              <a:tblPr firstRow="1" bandRow="1">
                <a:effectLst>
                  <a:reflection stA="86000" endPos="17000" dist="50800" dir="5400000" sy="-100000" algn="bl" rotWithShape="0"/>
                </a:effectLst>
                <a:tableStyleId>{5C22544A-7EE6-4342-B048-85BDC9FD1C3A}</a:tableStyleId>
              </a:tblPr>
              <a:tblGrid>
                <a:gridCol w="5412206">
                  <a:extLst>
                    <a:ext uri="{9D8B030D-6E8A-4147-A177-3AD203B41FA5}">
                      <a16:colId xmlns:a16="http://schemas.microsoft.com/office/drawing/2014/main" val="20000"/>
                    </a:ext>
                  </a:extLst>
                </a:gridCol>
                <a:gridCol w="5412206">
                  <a:extLst>
                    <a:ext uri="{9D8B030D-6E8A-4147-A177-3AD203B41FA5}">
                      <a16:colId xmlns:a16="http://schemas.microsoft.com/office/drawing/2014/main" val="20001"/>
                    </a:ext>
                  </a:extLst>
                </a:gridCol>
              </a:tblGrid>
              <a:tr h="370840">
                <a:tc>
                  <a:txBody>
                    <a:bodyPr/>
                    <a:lstStyle/>
                    <a:p>
                      <a:pPr algn="ctr"/>
                      <a:r>
                        <a:rPr lang="lt-LT" sz="1600" dirty="0">
                          <a:solidFill>
                            <a:schemeClr val="bg1"/>
                          </a:solidFill>
                          <a:latin typeface="+mn-lt"/>
                          <a:ea typeface="Verdana" panose="020B0604030504040204" pitchFamily="34" charset="0"/>
                          <a:cs typeface="Verdana" panose="020B0604030504040204" pitchFamily="34" charset="0"/>
                        </a:rPr>
                        <a:t>Motyvacija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r>
                        <a:rPr lang="lt-LT" sz="1600" dirty="0">
                          <a:solidFill>
                            <a:schemeClr val="bg1"/>
                          </a:solidFill>
                          <a:latin typeface="+mn-lt"/>
                          <a:ea typeface="Verdana" panose="020B0604030504040204" pitchFamily="34" charset="0"/>
                          <a:cs typeface="Verdana" panose="020B0604030504040204" pitchFamily="34" charset="0"/>
                        </a:rPr>
                        <a:t> Rodikliai</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extLst>
                  <a:ext uri="{0D108BD9-81ED-4DB2-BD59-A6C34878D82A}">
                    <a16:rowId xmlns:a16="http://schemas.microsoft.com/office/drawing/2014/main" val="10000"/>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lt-LT" sz="1600" dirty="0">
                          <a:solidFill>
                            <a:schemeClr val="bg1"/>
                          </a:solidFill>
                          <a:latin typeface="+mn-lt"/>
                          <a:ea typeface="Verdana" panose="020B0604030504040204" pitchFamily="34" charset="0"/>
                          <a:cs typeface="Verdana" panose="020B0604030504040204" pitchFamily="34" charset="0"/>
                        </a:rPr>
                        <a:t>užtikrinant atrankos metodikos tęstinumą ir siekiant, kad būtų įvertinta žvejybos Baltijos jūros priekrantėje ir vidaus vandenyse bei akvakultūros verslo situacija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marL="285750" indent="-285750" algn="l">
                        <a:buFont typeface="Arial" panose="020B0604020202020204" pitchFamily="34" charset="0"/>
                        <a:buChar char="•"/>
                      </a:pPr>
                      <a:r>
                        <a:rPr lang="lt-LT" sz="1600" dirty="0">
                          <a:solidFill>
                            <a:schemeClr val="bg1"/>
                          </a:solidFill>
                          <a:latin typeface="+mn-lt"/>
                          <a:ea typeface="Verdana" panose="020B0604030504040204" pitchFamily="34" charset="0"/>
                          <a:cs typeface="Verdana" panose="020B0604030504040204" pitchFamily="34" charset="0"/>
                        </a:rPr>
                        <a:t>įmonių skaičius, vnt.</a:t>
                      </a:r>
                    </a:p>
                    <a:p>
                      <a:pPr marL="285750" indent="-285750" algn="l">
                        <a:buFont typeface="Arial" panose="020B0604020202020204" pitchFamily="34" charset="0"/>
                        <a:buChar char="•"/>
                      </a:pPr>
                      <a:r>
                        <a:rPr lang="lt-LT" sz="1600" dirty="0">
                          <a:solidFill>
                            <a:schemeClr val="bg1"/>
                          </a:solidFill>
                          <a:latin typeface="+mn-lt"/>
                          <a:ea typeface="Verdana" panose="020B0604030504040204" pitchFamily="34" charset="0"/>
                          <a:cs typeface="Verdana" panose="020B0604030504040204" pitchFamily="34" charset="0"/>
                        </a:rPr>
                        <a:t>darbuotojų skaičius, vnt.</a:t>
                      </a:r>
                    </a:p>
                    <a:p>
                      <a:pPr marL="285750" indent="-285750" algn="l">
                        <a:buFont typeface="Arial" panose="020B0604020202020204" pitchFamily="34" charset="0"/>
                        <a:buChar char="•"/>
                      </a:pPr>
                      <a:r>
                        <a:rPr lang="lt-LT" sz="1600" dirty="0">
                          <a:solidFill>
                            <a:schemeClr val="bg1"/>
                          </a:solidFill>
                          <a:latin typeface="+mn-lt"/>
                          <a:ea typeface="Verdana" panose="020B0604030504040204" pitchFamily="34" charset="0"/>
                          <a:cs typeface="Verdana" panose="020B0604030504040204" pitchFamily="34" charset="0"/>
                        </a:rPr>
                        <a:t>sužvejotos ir/ar užaugintos žuvininkystės produkcijos apimtys, 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extLst>
                  <a:ext uri="{0D108BD9-81ED-4DB2-BD59-A6C34878D82A}">
                    <a16:rowId xmlns:a16="http://schemas.microsoft.com/office/drawing/2014/main" val="10001"/>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lt-LT" sz="1600" dirty="0">
                          <a:solidFill>
                            <a:schemeClr val="bg1"/>
                          </a:solidFill>
                          <a:latin typeface="+mn-lt"/>
                          <a:ea typeface="Verdana" panose="020B0604030504040204" pitchFamily="34" charset="0"/>
                          <a:cs typeface="Verdana" panose="020B0604030504040204" pitchFamily="34" charset="0"/>
                        </a:rPr>
                        <a:t>atsižvelgiant į regionams kylančius ateities iššūkius ir vertinant plėtros potencialą ateičiai</a:t>
                      </a:r>
                    </a:p>
                    <a:p>
                      <a:pPr marL="285750" indent="-285750" algn="l">
                        <a:buFont typeface="Wingdings" panose="05000000000000000000" pitchFamily="2" charset="2"/>
                        <a:buChar char="ü"/>
                      </a:pPr>
                      <a:endParaRPr lang="lt-LT" sz="1600" dirty="0">
                        <a:solidFill>
                          <a:schemeClr val="bg1"/>
                        </a:solidFill>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marL="285750" indent="-285750" algn="l">
                        <a:buFont typeface="Arial" panose="020B0604020202020204" pitchFamily="34" charset="0"/>
                        <a:buChar char="•"/>
                      </a:pPr>
                      <a:r>
                        <a:rPr lang="lt-LT" sz="1600" dirty="0">
                          <a:solidFill>
                            <a:schemeClr val="bg1"/>
                          </a:solidFill>
                          <a:latin typeface="+mn-lt"/>
                          <a:ea typeface="Verdana" panose="020B0604030504040204" pitchFamily="34" charset="0"/>
                          <a:cs typeface="Verdana" panose="020B0604030504040204" pitchFamily="34" charset="0"/>
                        </a:rPr>
                        <a:t>natūralių vandens telkinių plotas, nuo bendro teritorijos ploto, proc.</a:t>
                      </a:r>
                    </a:p>
                    <a:p>
                      <a:pPr marL="285750" indent="-285750" algn="l">
                        <a:buFont typeface="Arial" panose="020B0604020202020204" pitchFamily="34" charset="0"/>
                        <a:buChar char="•"/>
                      </a:pPr>
                      <a:r>
                        <a:rPr lang="lt-LT" sz="1600" dirty="0">
                          <a:solidFill>
                            <a:schemeClr val="bg1"/>
                          </a:solidFill>
                          <a:latin typeface="+mn-lt"/>
                          <a:ea typeface="Verdana" panose="020B0604030504040204" pitchFamily="34" charset="0"/>
                          <a:cs typeface="Verdana" panose="020B0604030504040204" pitchFamily="34" charset="0"/>
                        </a:rPr>
                        <a:t>žvejybos produktų iškrovimo vietų skaičius</a:t>
                      </a:r>
                    </a:p>
                    <a:p>
                      <a:pPr algn="l"/>
                      <a:endParaRPr lang="lt-LT" sz="1600" dirty="0">
                        <a:solidFill>
                          <a:schemeClr val="bg1"/>
                        </a:solidFill>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82400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descr="Paveikslėlis, kuriame yra tamsa&#10;&#10;Automatiškai sugeneruotas aprašymas">
            <a:extLst>
              <a:ext uri="{FF2B5EF4-FFF2-40B4-BE49-F238E27FC236}">
                <a16:creationId xmlns:a16="http://schemas.microsoft.com/office/drawing/2014/main" id="{5FF1D9A8-9AFF-49D3-B95C-2C8FA37D4ABB}"/>
              </a:ext>
            </a:extLst>
          </p:cNvPr>
          <p:cNvPicPr>
            <a:picLocks noChangeAspect="1"/>
          </p:cNvPicPr>
          <p:nvPr/>
        </p:nvPicPr>
        <p:blipFill>
          <a:blip r:embed="rId2">
            <a:alphaModFix amt="50000"/>
            <a:extLst>
              <a:ext uri="{BEBA8EAE-BF5A-486C-A8C5-ECC9F3942E4B}">
                <a14:imgProps xmlns:a14="http://schemas.microsoft.com/office/drawing/2010/main">
                  <a14:imgLayer r:embed="rId3">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graphicFrame>
        <p:nvGraphicFramePr>
          <p:cNvPr id="2" name="Table 1"/>
          <p:cNvGraphicFramePr>
            <a:graphicFrameLocks noGrp="1"/>
          </p:cNvGraphicFramePr>
          <p:nvPr>
            <p:extLst>
              <p:ext uri="{D42A27DB-BD31-4B8C-83A1-F6EECF244321}">
                <p14:modId xmlns:p14="http://schemas.microsoft.com/office/powerpoint/2010/main" val="3441465926"/>
              </p:ext>
            </p:extLst>
          </p:nvPr>
        </p:nvGraphicFramePr>
        <p:xfrm>
          <a:off x="601579" y="1716172"/>
          <a:ext cx="10988841" cy="4888220"/>
        </p:xfrm>
        <a:graphic>
          <a:graphicData uri="http://schemas.openxmlformats.org/drawingml/2006/table">
            <a:tbl>
              <a:tblPr firstRow="1" bandRow="1">
                <a:effectLst>
                  <a:reflection stA="77000" endPos="5000" dist="50800" dir="5400000" sy="-100000" algn="bl" rotWithShape="0"/>
                </a:effectLst>
                <a:tableStyleId>{5C22544A-7EE6-4342-B048-85BDC9FD1C3A}</a:tableStyleId>
              </a:tblPr>
              <a:tblGrid>
                <a:gridCol w="7090659">
                  <a:extLst>
                    <a:ext uri="{9D8B030D-6E8A-4147-A177-3AD203B41FA5}">
                      <a16:colId xmlns:a16="http://schemas.microsoft.com/office/drawing/2014/main" val="20000"/>
                    </a:ext>
                  </a:extLst>
                </a:gridCol>
                <a:gridCol w="3898182">
                  <a:extLst>
                    <a:ext uri="{9D8B030D-6E8A-4147-A177-3AD203B41FA5}">
                      <a16:colId xmlns:a16="http://schemas.microsoft.com/office/drawing/2014/main" val="20001"/>
                    </a:ext>
                  </a:extLst>
                </a:gridCol>
              </a:tblGrid>
              <a:tr h="424480">
                <a:tc>
                  <a:txBody>
                    <a:bodyPr/>
                    <a:lstStyle/>
                    <a:p>
                      <a:pPr algn="ctr"/>
                      <a:r>
                        <a:rPr lang="lt-LT" sz="1600" noProof="0" dirty="0">
                          <a:solidFill>
                            <a:schemeClr val="bg1"/>
                          </a:solidFill>
                          <a:latin typeface="+mn-lt"/>
                          <a:ea typeface="Verdana" panose="020B0604030504040204" pitchFamily="34" charset="0"/>
                          <a:cs typeface="Verdana" panose="020B0604030504040204" pitchFamily="34" charset="0"/>
                        </a:rPr>
                        <a:t>Apibrėžtis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r>
                        <a:rPr lang="lt-LT" sz="1600" dirty="0">
                          <a:solidFill>
                            <a:schemeClr val="bg1"/>
                          </a:solidFill>
                          <a:latin typeface="+mn-lt"/>
                          <a:ea typeface="Verdana" panose="020B0604030504040204" pitchFamily="34" charset="0"/>
                          <a:cs typeface="Verdana" panose="020B0604030504040204" pitchFamily="34" charset="0"/>
                        </a:rPr>
                        <a:t>Savivaldybės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extLst>
                  <a:ext uri="{0D108BD9-81ED-4DB2-BD59-A6C34878D82A}">
                    <a16:rowId xmlns:a16="http://schemas.microsoft.com/office/drawing/2014/main" val="10000"/>
                  </a:ext>
                </a:extLst>
              </a:tr>
              <a:tr h="4463740">
                <a:tc>
                  <a:txBody>
                    <a:bodyPr/>
                    <a:lstStyle/>
                    <a:p>
                      <a:pPr lvl="0" algn="just"/>
                      <a:endParaRPr lang="lt-LT" sz="1600" b="1" i="1" kern="1200" dirty="0">
                        <a:solidFill>
                          <a:schemeClr val="bg1"/>
                        </a:solidFill>
                        <a:effectLst/>
                        <a:latin typeface="+mn-lt"/>
                        <a:ea typeface="Verdana" panose="020B0604030504040204" pitchFamily="34" charset="0"/>
                        <a:cs typeface="Verdana" panose="020B0604030504040204" pitchFamily="34" charset="0"/>
                      </a:endParaRPr>
                    </a:p>
                    <a:p>
                      <a:pPr lvl="0" algn="just"/>
                      <a:r>
                        <a:rPr lang="lt-LT" sz="1600" b="1" i="1" kern="1200" dirty="0" err="1">
                          <a:solidFill>
                            <a:schemeClr val="bg1"/>
                          </a:solidFill>
                          <a:effectLst/>
                          <a:latin typeface="+mn-lt"/>
                          <a:ea typeface="Verdana" panose="020B0604030504040204" pitchFamily="34" charset="0"/>
                          <a:cs typeface="Verdana" panose="020B0604030504040204" pitchFamily="34" charset="0"/>
                        </a:rPr>
                        <a:t>Coastal</a:t>
                      </a:r>
                      <a:r>
                        <a:rPr lang="lt-LT" sz="1600" b="1" i="1" kern="1200" dirty="0">
                          <a:solidFill>
                            <a:schemeClr val="bg1"/>
                          </a:solidFill>
                          <a:effectLst/>
                          <a:latin typeface="+mn-lt"/>
                          <a:ea typeface="Verdana" panose="020B0604030504040204" pitchFamily="34" charset="0"/>
                          <a:cs typeface="Verdana" panose="020B0604030504040204" pitchFamily="34" charset="0"/>
                        </a:rPr>
                        <a:t> </a:t>
                      </a:r>
                      <a:r>
                        <a:rPr lang="lt-LT" sz="1600" b="1" i="1" kern="1200" dirty="0" err="1">
                          <a:solidFill>
                            <a:schemeClr val="bg1"/>
                          </a:solidFill>
                          <a:effectLst/>
                          <a:latin typeface="+mn-lt"/>
                          <a:ea typeface="Verdana" panose="020B0604030504040204" pitchFamily="34" charset="0"/>
                          <a:cs typeface="Verdana" panose="020B0604030504040204" pitchFamily="34" charset="0"/>
                        </a:rPr>
                        <a:t>areas</a:t>
                      </a:r>
                      <a:r>
                        <a:rPr lang="lt-LT" sz="1600" b="1" i="1" kern="1200" dirty="0">
                          <a:solidFill>
                            <a:schemeClr val="bg1"/>
                          </a:solidFill>
                          <a:effectLst/>
                          <a:latin typeface="+mn-lt"/>
                          <a:ea typeface="Verdana" panose="020B0604030504040204" pitchFamily="34" charset="0"/>
                          <a:cs typeface="Verdana" panose="020B0604030504040204" pitchFamily="34" charset="0"/>
                        </a:rPr>
                        <a:t> </a:t>
                      </a:r>
                      <a:r>
                        <a:rPr lang="lt-LT" sz="1600" b="1" kern="1200" dirty="0">
                          <a:solidFill>
                            <a:schemeClr val="bg1"/>
                          </a:solidFill>
                          <a:effectLst/>
                          <a:latin typeface="+mn-lt"/>
                          <a:ea typeface="Verdana" panose="020B0604030504040204" pitchFamily="34" charset="0"/>
                          <a:cs typeface="Verdana" panose="020B0604030504040204" pitchFamily="34" charset="0"/>
                        </a:rPr>
                        <a:t>- PAKRANTĖS TERITORIJOS (5 sav.):</a:t>
                      </a:r>
                    </a:p>
                    <a:p>
                      <a:pPr lvl="0" algn="just"/>
                      <a:endParaRPr lang="lt-LT" sz="1600" b="1" kern="1200" dirty="0">
                        <a:solidFill>
                          <a:schemeClr val="bg1"/>
                        </a:solidFill>
                        <a:effectLst/>
                        <a:latin typeface="+mn-lt"/>
                        <a:ea typeface="Verdana" panose="020B0604030504040204" pitchFamily="34" charset="0"/>
                        <a:cs typeface="Verdana" panose="020B0604030504040204" pitchFamily="34" charset="0"/>
                      </a:endParaRPr>
                    </a:p>
                    <a:p>
                      <a:pPr lvl="0" algn="just"/>
                      <a:r>
                        <a:rPr lang="lt-LT" sz="1600" b="0" i="1" kern="1200" dirty="0">
                          <a:solidFill>
                            <a:schemeClr val="bg1"/>
                          </a:solidFill>
                          <a:effectLst/>
                          <a:latin typeface="+mn-lt"/>
                          <a:ea typeface="Verdana" panose="020B0604030504040204" pitchFamily="34" charset="0"/>
                          <a:cs typeface="Verdana" panose="020B0604030504040204" pitchFamily="34" charset="0"/>
                        </a:rPr>
                        <a:t>Savivaldybių</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požymiai:</a:t>
                      </a:r>
                      <a:endParaRPr lang="lt-LT" sz="1600" b="0" i="1"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lgn="l">
                        <a:buFont typeface="Arial" panose="020B0604020202020204" pitchFamily="34" charset="0"/>
                        <a:buChar char="•"/>
                      </a:pPr>
                      <a:r>
                        <a:rPr lang="lt-LT" sz="1600" b="0" kern="1200" dirty="0">
                          <a:solidFill>
                            <a:schemeClr val="bg1"/>
                          </a:solidFill>
                          <a:effectLst/>
                          <a:latin typeface="+mn-lt"/>
                          <a:ea typeface="Verdana" panose="020B0604030504040204" pitchFamily="34" charset="0"/>
                          <a:cs typeface="Verdana" panose="020B0604030504040204" pitchFamily="34" charset="0"/>
                        </a:rPr>
                        <a:t>ribojasi su Baltijos</a:t>
                      </a:r>
                      <a:r>
                        <a:rPr lang="lt-LT" sz="1600" b="0" kern="1200" baseline="0" dirty="0">
                          <a:solidFill>
                            <a:schemeClr val="bg1"/>
                          </a:solidFill>
                          <a:effectLst/>
                          <a:latin typeface="+mn-lt"/>
                          <a:ea typeface="Verdana" panose="020B0604030504040204" pitchFamily="34" charset="0"/>
                          <a:cs typeface="Verdana" panose="020B0604030504040204" pitchFamily="34" charset="0"/>
                        </a:rPr>
                        <a:t> jūros pakrante</a:t>
                      </a:r>
                    </a:p>
                    <a:p>
                      <a:pPr marL="285750" lvl="0" indent="-285750" algn="l">
                        <a:buFont typeface="Arial" panose="020B0604020202020204" pitchFamily="34" charset="0"/>
                        <a:buChar char="•"/>
                      </a:pPr>
                      <a:r>
                        <a:rPr lang="lt-LT" sz="1600" b="0" kern="1200" dirty="0">
                          <a:solidFill>
                            <a:schemeClr val="bg1"/>
                          </a:solidFill>
                          <a:effectLst/>
                          <a:latin typeface="+mn-lt"/>
                          <a:ea typeface="Verdana" panose="020B0604030504040204" pitchFamily="34" charset="0"/>
                          <a:cs typeface="Verdana" panose="020B0604030504040204" pitchFamily="34" charset="0"/>
                        </a:rPr>
                        <a:t>dideli natūralių ir didelį</a:t>
                      </a:r>
                      <a:r>
                        <a:rPr lang="lt-LT" sz="1600" b="0" kern="1200" baseline="0" dirty="0">
                          <a:solidFill>
                            <a:schemeClr val="bg1"/>
                          </a:solidFill>
                          <a:effectLst/>
                          <a:latin typeface="+mn-lt"/>
                          <a:ea typeface="Verdana" panose="020B0604030504040204" pitchFamily="34" charset="0"/>
                          <a:cs typeface="Verdana" panose="020B0604030504040204" pitchFamily="34" charset="0"/>
                        </a:rPr>
                        <a:t> rekreacinį potencialą turinčių vandens telkinių ištekliai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lt-LT" sz="1600" b="0" kern="1200" dirty="0">
                          <a:solidFill>
                            <a:schemeClr val="bg1"/>
                          </a:solidFill>
                          <a:effectLst/>
                          <a:latin typeface="+mn-lt"/>
                          <a:ea typeface="Verdana" panose="020B0604030504040204" pitchFamily="34" charset="0"/>
                          <a:cs typeface="Verdana" panose="020B0604030504040204" pitchFamily="34" charset="0"/>
                        </a:rPr>
                        <a:t>dominuoja su žvejybos verslu Baltijos jūros priekrantėje ir Kuršių mariose susijusios bendruomenės ir labai smulkus žvejybos verslas </a:t>
                      </a:r>
                      <a:r>
                        <a:rPr lang="lt-LT" sz="1600" b="0" kern="1200" baseline="0" dirty="0">
                          <a:solidFill>
                            <a:schemeClr val="bg1"/>
                          </a:solidFill>
                          <a:effectLst/>
                          <a:latin typeface="+mn-lt"/>
                          <a:ea typeface="Verdana" panose="020B0604030504040204" pitchFamily="34" charset="0"/>
                          <a:cs typeface="Verdana" panose="020B0604030504040204" pitchFamily="34" charset="0"/>
                        </a:rPr>
                        <a:t>(=&gt; 10 subjektų ir =&gt; 60 t žuvininkystės produkcijos)</a:t>
                      </a:r>
                      <a:endParaRPr lang="lt-LT" sz="1600" b="0"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lgn="l">
                        <a:buFont typeface="Arial" panose="020B0604020202020204" pitchFamily="34" charset="0"/>
                        <a:buChar char="•"/>
                      </a:pPr>
                      <a:r>
                        <a:rPr lang="lt-LT" sz="1600" b="0" kern="1200" baseline="0" dirty="0">
                          <a:solidFill>
                            <a:schemeClr val="bg1"/>
                          </a:solidFill>
                          <a:effectLst/>
                          <a:latin typeface="+mn-lt"/>
                          <a:ea typeface="Verdana" panose="020B0604030504040204" pitchFamily="34" charset="0"/>
                          <a:cs typeface="Verdana" panose="020B0604030504040204" pitchFamily="34" charset="0"/>
                        </a:rPr>
                        <a:t>įrengta žvejybos produktų iškrovimui reikalinga infrastruktūra</a:t>
                      </a:r>
                    </a:p>
                    <a:p>
                      <a:pPr marL="285750" lvl="0" indent="-285750" algn="just">
                        <a:buFont typeface="Arial" panose="020B0604020202020204" pitchFamily="34" charset="0"/>
                        <a:buChar char="•"/>
                      </a:pPr>
                      <a:endParaRPr lang="lt-LT" sz="1600" b="0" kern="1200" baseline="0" dirty="0">
                        <a:solidFill>
                          <a:schemeClr val="bg1"/>
                        </a:solidFill>
                        <a:effectLst/>
                        <a:latin typeface="+mn-lt"/>
                        <a:ea typeface="Verdana" panose="020B0604030504040204" pitchFamily="34" charset="0"/>
                        <a:cs typeface="Verdana" panose="020B0604030504040204" pitchFamily="34" charset="0"/>
                      </a:endParaRPr>
                    </a:p>
                    <a:p>
                      <a:pPr marL="0" lvl="0" indent="0" algn="just">
                        <a:buFont typeface="Arial" panose="020B0604020202020204" pitchFamily="34" charset="0"/>
                        <a:buNone/>
                      </a:pPr>
                      <a:r>
                        <a:rPr lang="lt-LT" sz="1600" b="0" i="1" kern="1200" dirty="0">
                          <a:solidFill>
                            <a:schemeClr val="bg1"/>
                          </a:solidFill>
                          <a:effectLst/>
                          <a:latin typeface="+mn-lt"/>
                          <a:ea typeface="Verdana" panose="020B0604030504040204" pitchFamily="34" charset="0"/>
                          <a:cs typeface="Verdana" panose="020B0604030504040204" pitchFamily="34" charset="0"/>
                        </a:rPr>
                        <a:t>Gali kurtis:</a:t>
                      </a:r>
                    </a:p>
                    <a:p>
                      <a:pPr marL="285750" lvl="0" indent="-285750" algn="l">
                        <a:buFont typeface="Arial" panose="020B0604020202020204" pitchFamily="34" charset="0"/>
                        <a:buChar char="•"/>
                      </a:pPr>
                      <a:r>
                        <a:rPr lang="lt-LT" sz="1600" b="0" kern="1200" dirty="0">
                          <a:solidFill>
                            <a:schemeClr val="bg1"/>
                          </a:solidFill>
                          <a:effectLst/>
                          <a:latin typeface="+mn-lt"/>
                          <a:ea typeface="Verdana" panose="020B0604030504040204" pitchFamily="34" charset="0"/>
                          <a:cs typeface="Verdana" panose="020B0604030504040204" pitchFamily="34" charset="0"/>
                        </a:rPr>
                        <a:t>savarankiški žvejybos ir akvakultūros regionai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lt-LT" sz="1600" b="0" kern="1200" dirty="0">
                          <a:solidFill>
                            <a:schemeClr val="bg1"/>
                          </a:solidFill>
                          <a:effectLst/>
                          <a:latin typeface="+mn-lt"/>
                          <a:ea typeface="Verdana" panose="020B0604030504040204" pitchFamily="34" charset="0"/>
                          <a:cs typeface="Verdana" panose="020B0604030504040204" pitchFamily="34" charset="0"/>
                        </a:rPr>
                        <a:t>žvejybos ir akvakultūros regionai, jungiantys kelias šio tipo savivaldybes</a:t>
                      </a:r>
                    </a:p>
                    <a:p>
                      <a:pPr marL="0" lvl="0" indent="0" algn="l">
                        <a:buFont typeface="Arial" panose="020B0604020202020204" pitchFamily="34" charset="0"/>
                        <a:buNone/>
                      </a:pPr>
                      <a:endParaRPr lang="lt-LT" sz="1600" b="0" kern="1200" dirty="0">
                        <a:solidFill>
                          <a:schemeClr val="bg1"/>
                        </a:solidFill>
                        <a:effectLst/>
                        <a:latin typeface="+mn-lt"/>
                        <a:ea typeface="Verdana" panose="020B0604030504040204" pitchFamily="34" charset="0"/>
                        <a:cs typeface="Verdana" panose="020B0604030504040204" pitchFamily="34" charset="0"/>
                      </a:endParaRPr>
                    </a:p>
                    <a:p>
                      <a:pPr marL="0" lvl="0" indent="0" algn="just">
                        <a:buFont typeface="Arial" panose="020B0604020202020204" pitchFamily="34" charset="0"/>
                        <a:buNone/>
                      </a:pPr>
                      <a:endParaRPr lang="lt-LT" sz="1600" b="0" i="0" dirty="0">
                        <a:solidFill>
                          <a:schemeClr val="bg1"/>
                        </a:solidFill>
                        <a:latin typeface="+mn-lt"/>
                        <a:ea typeface="Verdana" panose="020B0604030504040204" pitchFamily="34" charset="0"/>
                        <a:cs typeface="Verdana" panose="020B060403050404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algn="ctr"/>
                      <a:endParaRPr lang="lt-LT" sz="1600" b="0" dirty="0">
                        <a:solidFill>
                          <a:schemeClr val="bg1"/>
                        </a:solidFill>
                        <a:latin typeface="+mn-lt"/>
                        <a:ea typeface="Verdana" panose="020B0604030504040204" pitchFamily="34" charset="0"/>
                        <a:cs typeface="Verdana" panose="020B0604030504040204" pitchFamily="34" charset="0"/>
                      </a:endParaRPr>
                    </a:p>
                    <a:p>
                      <a:pPr algn="l"/>
                      <a:r>
                        <a:rPr lang="lt-LT" sz="1600" b="0" dirty="0">
                          <a:solidFill>
                            <a:schemeClr val="bg1"/>
                          </a:solidFill>
                          <a:latin typeface="+mn-lt"/>
                          <a:ea typeface="Verdana" panose="020B0604030504040204" pitchFamily="34" charset="0"/>
                          <a:cs typeface="Verdana" panose="020B0604030504040204" pitchFamily="34" charset="0"/>
                        </a:rPr>
                        <a:t>Klaipėdos</a:t>
                      </a:r>
                      <a:r>
                        <a:rPr lang="lt-LT" sz="1600" b="0" baseline="0" dirty="0">
                          <a:solidFill>
                            <a:schemeClr val="bg1"/>
                          </a:solidFill>
                          <a:latin typeface="+mn-lt"/>
                          <a:ea typeface="Verdana" panose="020B0604030504040204" pitchFamily="34" charset="0"/>
                          <a:cs typeface="Verdana" panose="020B0604030504040204" pitchFamily="34" charset="0"/>
                        </a:rPr>
                        <a:t> m., </a:t>
                      </a:r>
                      <a:r>
                        <a:rPr lang="lt-LT" sz="1600" b="0" dirty="0">
                          <a:solidFill>
                            <a:schemeClr val="bg1"/>
                          </a:solidFill>
                          <a:latin typeface="+mn-lt"/>
                          <a:ea typeface="Verdana" panose="020B0604030504040204" pitchFamily="34" charset="0"/>
                          <a:cs typeface="Verdana" panose="020B0604030504040204" pitchFamily="34" charset="0"/>
                        </a:rPr>
                        <a:t>Klaipėdos r., </a:t>
                      </a:r>
                      <a:r>
                        <a:rPr lang="lt-LT" sz="1600" b="0" baseline="0" dirty="0">
                          <a:solidFill>
                            <a:schemeClr val="bg1"/>
                          </a:solidFill>
                          <a:latin typeface="+mn-lt"/>
                          <a:ea typeface="Verdana" panose="020B0604030504040204" pitchFamily="34" charset="0"/>
                          <a:cs typeface="Verdana" panose="020B0604030504040204" pitchFamily="34" charset="0"/>
                        </a:rPr>
                        <a:t>Neringos, Palangos m., </a:t>
                      </a:r>
                    </a:p>
                    <a:p>
                      <a:pPr algn="l"/>
                      <a:r>
                        <a:rPr lang="lt-LT" sz="1600" b="0" baseline="0" dirty="0">
                          <a:solidFill>
                            <a:schemeClr val="bg1"/>
                          </a:solidFill>
                          <a:latin typeface="+mn-lt"/>
                          <a:ea typeface="Verdana" panose="020B0604030504040204" pitchFamily="34" charset="0"/>
                          <a:cs typeface="Verdana" panose="020B0604030504040204" pitchFamily="34" charset="0"/>
                        </a:rPr>
                        <a:t>Šilutės r.</a:t>
                      </a:r>
                    </a:p>
                    <a:p>
                      <a:pPr algn="ctr"/>
                      <a:endParaRPr lang="lt-LT" sz="1600" b="0" baseline="0" dirty="0">
                        <a:solidFill>
                          <a:schemeClr val="bg1"/>
                        </a:solidFill>
                        <a:latin typeface="+mn-lt"/>
                        <a:ea typeface="Verdana" panose="020B0604030504040204" pitchFamily="34" charset="0"/>
                        <a:cs typeface="Verdana" panose="020B060403050404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extLst>
                  <a:ext uri="{0D108BD9-81ED-4DB2-BD59-A6C34878D82A}">
                    <a16:rowId xmlns:a16="http://schemas.microsoft.com/office/drawing/2014/main" val="10001"/>
                  </a:ext>
                </a:extLst>
              </a:tr>
            </a:tbl>
          </a:graphicData>
        </a:graphic>
      </p:graphicFrame>
      <p:sp>
        <p:nvSpPr>
          <p:cNvPr id="4" name="Title 1">
            <a:extLst>
              <a:ext uri="{FF2B5EF4-FFF2-40B4-BE49-F238E27FC236}">
                <a16:creationId xmlns:a16="http://schemas.microsoft.com/office/drawing/2014/main" id="{A5DC49D9-88DD-4197-99FF-64D55D161812}"/>
              </a:ext>
            </a:extLst>
          </p:cNvPr>
          <p:cNvSpPr>
            <a:spLocks noGrp="1"/>
          </p:cNvSpPr>
          <p:nvPr>
            <p:ph type="title"/>
          </p:nvPr>
        </p:nvSpPr>
        <p:spPr>
          <a:xfrm>
            <a:off x="838199" y="345072"/>
            <a:ext cx="10515600" cy="1046579"/>
          </a:xfrm>
        </p:spPr>
        <p:txBody>
          <a:bodyPr>
            <a:noAutofit/>
          </a:bodyPr>
          <a:lstStyle/>
          <a:p>
            <a:pPr algn="ctr"/>
            <a:r>
              <a:rPr lang="lt-LT" b="1" dirty="0">
                <a:latin typeface="Times New Roman" panose="02020603050405020304" pitchFamily="18" charset="0"/>
                <a:cs typeface="Times New Roman" panose="02020603050405020304" pitchFamily="18" charset="0"/>
              </a:rPr>
              <a:t>Teritorijos tinkamos kurtis žvejybos ir akvakultūros regionams:</a:t>
            </a:r>
          </a:p>
        </p:txBody>
      </p:sp>
    </p:spTree>
    <p:extLst>
      <p:ext uri="{BB962C8B-B14F-4D97-AF65-F5344CB8AC3E}">
        <p14:creationId xmlns:p14="http://schemas.microsoft.com/office/powerpoint/2010/main" val="20881628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91F32EBA-ED97-466E-8CFA-8382584155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vadinimas 1">
            <a:extLst>
              <a:ext uri="{FF2B5EF4-FFF2-40B4-BE49-F238E27FC236}">
                <a16:creationId xmlns:a16="http://schemas.microsoft.com/office/drawing/2014/main" id="{4E2C8786-BDAD-4059-B11C-1B77EAC2E5F9}"/>
              </a:ext>
            </a:extLst>
          </p:cNvPr>
          <p:cNvSpPr>
            <a:spLocks noGrp="1"/>
          </p:cNvSpPr>
          <p:nvPr>
            <p:ph type="title"/>
          </p:nvPr>
        </p:nvSpPr>
        <p:spPr>
          <a:xfrm>
            <a:off x="654373" y="520789"/>
            <a:ext cx="10883252" cy="1461778"/>
          </a:xfrm>
        </p:spPr>
        <p:style>
          <a:lnRef idx="0">
            <a:scrgbClr r="0" g="0" b="0"/>
          </a:lnRef>
          <a:fillRef idx="0">
            <a:scrgbClr r="0" g="0" b="0"/>
          </a:fillRef>
          <a:effectRef idx="0">
            <a:scrgbClr r="0" g="0" b="0"/>
          </a:effectRef>
          <a:fontRef idx="minor">
            <a:schemeClr val="lt1"/>
          </a:fontRef>
        </p:style>
        <p:txBody>
          <a:bodyPr>
            <a:normAutofit fontScale="90000"/>
          </a:bodyPr>
          <a:lstStyle/>
          <a:p>
            <a:pPr algn="ctr"/>
            <a:br>
              <a:rPr lang="lt-LT" sz="1900" dirty="0">
                <a:latin typeface="Times New Roman" panose="02020603050405020304" pitchFamily="18" charset="0"/>
                <a:cs typeface="Times New Roman" panose="02020603050405020304" pitchFamily="18" charset="0"/>
              </a:rPr>
            </a:br>
            <a:r>
              <a:rPr lang="lt-LT" b="1" dirty="0">
                <a:latin typeface="Times New Roman" panose="02020603050405020304" pitchFamily="18" charset="0"/>
                <a:cs typeface="Times New Roman" panose="02020603050405020304" pitchFamily="18" charset="0"/>
              </a:rPr>
              <a:t>EJRŽF 3 prioritetas </a:t>
            </a:r>
            <a:br>
              <a:rPr lang="lt-LT" sz="1900" dirty="0">
                <a:latin typeface="Times New Roman" panose="02020603050405020304" pitchFamily="18" charset="0"/>
                <a:cs typeface="Times New Roman" panose="02020603050405020304" pitchFamily="18" charset="0"/>
              </a:rPr>
            </a:br>
            <a:r>
              <a:rPr lang="lt-LT" sz="2700" b="1" dirty="0">
                <a:latin typeface="Times New Roman" panose="02020603050405020304" pitchFamily="18" charset="0"/>
                <a:cs typeface="Times New Roman" panose="02020603050405020304" pitchFamily="18" charset="0"/>
              </a:rPr>
              <a:t>Sąlygų tvariai mėlynajai ekonomikai augti ir pakrantės bendruomenėms klestėti sudarymas</a:t>
            </a:r>
            <a:br>
              <a:rPr lang="lt-LT" sz="1900" dirty="0">
                <a:latin typeface="Times New Roman" panose="02020603050405020304" pitchFamily="18" charset="0"/>
                <a:cs typeface="Times New Roman" panose="02020603050405020304" pitchFamily="18" charset="0"/>
              </a:rPr>
            </a:br>
            <a:endParaRPr lang="lt-LT" sz="1900" dirty="0">
              <a:latin typeface="Times New Roman" panose="02020603050405020304" pitchFamily="18" charset="0"/>
              <a:cs typeface="Times New Roman" panose="02020603050405020304" pitchFamily="18" charset="0"/>
            </a:endParaRPr>
          </a:p>
        </p:txBody>
      </p:sp>
      <p:pic>
        <p:nvPicPr>
          <p:cNvPr id="11" name="Paveikslėlis 10">
            <a:extLst>
              <a:ext uri="{FF2B5EF4-FFF2-40B4-BE49-F238E27FC236}">
                <a16:creationId xmlns:a16="http://schemas.microsoft.com/office/drawing/2014/main" id="{482775DE-BE1C-45EE-AA30-527DC7B9020D}"/>
              </a:ext>
            </a:extLst>
          </p:cNvPr>
          <p:cNvPicPr>
            <a:picLocks noChangeAspect="1"/>
          </p:cNvPicPr>
          <p:nvPr/>
        </p:nvPicPr>
        <p:blipFill>
          <a:blip r:embed="rId2"/>
          <a:stretch>
            <a:fillRect/>
          </a:stretch>
        </p:blipFill>
        <p:spPr>
          <a:xfrm>
            <a:off x="6857230" y="1982567"/>
            <a:ext cx="4005742" cy="2560061"/>
          </a:xfrm>
          <a:prstGeom prst="rect">
            <a:avLst/>
          </a:prstGeom>
          <a:ln w="12700" cap="sq">
            <a:solidFill>
              <a:schemeClr val="tx1"/>
            </a:solidFill>
            <a:miter lim="800000"/>
          </a:ln>
          <a:effectLst>
            <a:outerShdw blurRad="57150" dist="50800" dir="2700000" algn="tl" rotWithShape="0">
              <a:srgbClr val="000000">
                <a:alpha val="40000"/>
              </a:srgbClr>
            </a:outerShdw>
          </a:effectLst>
        </p:spPr>
      </p:pic>
      <p:pic>
        <p:nvPicPr>
          <p:cNvPr id="10" name="Paveikslėlis 9" descr="Paveikslėlis, kuriame yra žolė, dangus, laukas, gamta&#10;&#10;Automatiškai sugeneruotas aprašymas">
            <a:extLst>
              <a:ext uri="{FF2B5EF4-FFF2-40B4-BE49-F238E27FC236}">
                <a16:creationId xmlns:a16="http://schemas.microsoft.com/office/drawing/2014/main" id="{555AC111-7CA7-498F-A610-C98FC199E1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3970" y="3922643"/>
            <a:ext cx="3840092" cy="2560061"/>
          </a:xfrm>
          <a:prstGeom prst="rect">
            <a:avLst/>
          </a:prstGeom>
          <a:ln w="19050" cap="sq">
            <a:solidFill>
              <a:schemeClr val="tx1"/>
            </a:solidFill>
            <a:miter lim="800000"/>
          </a:ln>
          <a:effectLst>
            <a:outerShdw blurRad="57150" dist="50800" dir="2700000" algn="tl" rotWithShape="0">
              <a:srgbClr val="000000">
                <a:alpha val="40000"/>
              </a:srgbClr>
            </a:outerShdw>
          </a:effectLst>
        </p:spPr>
      </p:pic>
      <p:sp>
        <p:nvSpPr>
          <p:cNvPr id="3" name="Turinio vietos rezervavimo ženklas 2">
            <a:extLst>
              <a:ext uri="{FF2B5EF4-FFF2-40B4-BE49-F238E27FC236}">
                <a16:creationId xmlns:a16="http://schemas.microsoft.com/office/drawing/2014/main" id="{27355EE0-0FFC-48AE-B92E-CB694C423F80}"/>
              </a:ext>
            </a:extLst>
          </p:cNvPr>
          <p:cNvSpPr>
            <a:spLocks noGrp="1"/>
          </p:cNvSpPr>
          <p:nvPr>
            <p:ph idx="1"/>
          </p:nvPr>
        </p:nvSpPr>
        <p:spPr>
          <a:xfrm>
            <a:off x="482781" y="2213679"/>
            <a:ext cx="7590770" cy="3536235"/>
          </a:xfrm>
        </p:spPr>
        <p:txBody>
          <a:bodyPr>
            <a:noAutofit/>
          </a:bodyPr>
          <a:lstStyle/>
          <a:p>
            <a:pPr marL="0" indent="0">
              <a:buNone/>
            </a:pPr>
            <a:r>
              <a:rPr lang="lt-LT" sz="2400" dirty="0">
                <a:latin typeface="Times New Roman" panose="02020603050405020304" pitchFamily="18" charset="0"/>
                <a:cs typeface="Times New Roman" panose="02020603050405020304" pitchFamily="18" charset="0"/>
              </a:rPr>
              <a:t>Strateginis tikslas</a:t>
            </a:r>
          </a:p>
          <a:p>
            <a:r>
              <a:rPr lang="lt-LT" sz="2400" b="0" i="0" u="none" strike="noStrike" baseline="0" dirty="0">
                <a:latin typeface="Times New Roman" panose="02020603050405020304" pitchFamily="18" charset="0"/>
                <a:cs typeface="Times New Roman" panose="02020603050405020304" pitchFamily="18" charset="0"/>
              </a:rPr>
              <a:t>Piliečiams artimesnė Europa, skatinant tvarią ir integruotą miestų, kaimų ir pakrančių vietovių plėtrą ir vietos iniciatyvas	</a:t>
            </a:r>
          </a:p>
          <a:p>
            <a:pPr marL="0" indent="0">
              <a:buNone/>
            </a:pPr>
            <a:r>
              <a:rPr lang="lt-LT" sz="2400" dirty="0">
                <a:latin typeface="Times New Roman" panose="02020603050405020304" pitchFamily="18" charset="0"/>
                <a:cs typeface="Times New Roman" panose="02020603050405020304" pitchFamily="18" charset="0"/>
              </a:rPr>
              <a:t>Prioritetas</a:t>
            </a:r>
            <a:endParaRPr lang="lt-LT" sz="2400" i="0" u="none" strike="noStrike" baseline="0" dirty="0">
              <a:latin typeface="Times New Roman" panose="02020603050405020304" pitchFamily="18" charset="0"/>
              <a:cs typeface="Times New Roman" panose="02020603050405020304" pitchFamily="18" charset="0"/>
            </a:endParaRPr>
          </a:p>
          <a:p>
            <a:r>
              <a:rPr lang="lt-LT" sz="2400" b="0" i="0" u="none" strike="noStrike" baseline="0" dirty="0">
                <a:latin typeface="Times New Roman" panose="02020603050405020304" pitchFamily="18" charset="0"/>
                <a:cs typeface="Times New Roman" panose="02020603050405020304" pitchFamily="18" charset="0"/>
              </a:rPr>
              <a:t>Sąlygų tvariai mėlynajai ekonomikai augti sudarymas ir pakrančių žvejybos ir akvakultūros bendruomenių vystymosi skatinimas 	</a:t>
            </a:r>
          </a:p>
          <a:p>
            <a:pPr marL="0" indent="0">
              <a:buNone/>
            </a:pPr>
            <a:r>
              <a:rPr lang="lt-LT" sz="2400" i="0" u="none" strike="noStrike" baseline="0" dirty="0">
                <a:latin typeface="Times New Roman" panose="02020603050405020304" pitchFamily="18" charset="0"/>
                <a:cs typeface="Times New Roman" panose="02020603050405020304" pitchFamily="18" charset="0"/>
              </a:rPr>
              <a:t>Konkretus tikslas</a:t>
            </a:r>
          </a:p>
          <a:p>
            <a:r>
              <a:rPr lang="lt-LT" sz="2400" b="0" i="0" u="none" strike="noStrike" baseline="0" dirty="0">
                <a:latin typeface="Times New Roman" panose="02020603050405020304" pitchFamily="18" charset="0"/>
                <a:cs typeface="Times New Roman" panose="02020603050405020304" pitchFamily="18" charset="0"/>
              </a:rPr>
              <a:t>Pakrančių žvejybos ir akvakultūros bendruomenių vystymosi skatinimas </a:t>
            </a:r>
          </a:p>
        </p:txBody>
      </p:sp>
      <p:grpSp>
        <p:nvGrpSpPr>
          <p:cNvPr id="12" name="Grupė 11">
            <a:extLst>
              <a:ext uri="{FF2B5EF4-FFF2-40B4-BE49-F238E27FC236}">
                <a16:creationId xmlns:a16="http://schemas.microsoft.com/office/drawing/2014/main" id="{B7A664C8-C9B8-4352-A4D8-521510F63346}"/>
              </a:ext>
            </a:extLst>
          </p:cNvPr>
          <p:cNvGrpSpPr/>
          <p:nvPr/>
        </p:nvGrpSpPr>
        <p:grpSpPr>
          <a:xfrm>
            <a:off x="224894" y="436234"/>
            <a:ext cx="1442694" cy="1312110"/>
            <a:chOff x="224894" y="436234"/>
            <a:chExt cx="1442694" cy="1312110"/>
          </a:xfrm>
        </p:grpSpPr>
        <p:pic>
          <p:nvPicPr>
            <p:cNvPr id="8" name="Paveikslėlis 7">
              <a:extLst>
                <a:ext uri="{FF2B5EF4-FFF2-40B4-BE49-F238E27FC236}">
                  <a16:creationId xmlns:a16="http://schemas.microsoft.com/office/drawing/2014/main" id="{6CC55496-BD89-4575-ABA2-962B22BC971F}"/>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1923475" flipH="1">
              <a:off x="224894" y="436234"/>
              <a:ext cx="929195" cy="1312110"/>
            </a:xfrm>
            <a:prstGeom prst="rect">
              <a:avLst/>
            </a:prstGeom>
          </p:spPr>
        </p:pic>
        <p:pic>
          <p:nvPicPr>
            <p:cNvPr id="9" name="Paveikslėlis 8">
              <a:extLst>
                <a:ext uri="{FF2B5EF4-FFF2-40B4-BE49-F238E27FC236}">
                  <a16:creationId xmlns:a16="http://schemas.microsoft.com/office/drawing/2014/main" id="{48D2A24D-1A27-4879-ADD0-4CD446D0F58B}"/>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2970921">
              <a:off x="1264245" y="718589"/>
              <a:ext cx="334434" cy="472252"/>
            </a:xfrm>
            <a:prstGeom prst="rect">
              <a:avLst/>
            </a:prstGeom>
          </p:spPr>
        </p:pic>
      </p:grpSp>
    </p:spTree>
    <p:extLst>
      <p:ext uri="{BB962C8B-B14F-4D97-AF65-F5344CB8AC3E}">
        <p14:creationId xmlns:p14="http://schemas.microsoft.com/office/powerpoint/2010/main" val="29921557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16" presetClass="entr" presetSubtype="21"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Vertical)">
                                      <p:cBhvr>
                                        <p:cTn id="38" dur="500"/>
                                        <p:tgtEl>
                                          <p:spTgt spid="11"/>
                                        </p:tgtEl>
                                      </p:cBhvr>
                                    </p:animEffect>
                                  </p:childTnLst>
                                </p:cTn>
                              </p:par>
                            </p:childTnLst>
                          </p:cTn>
                        </p:par>
                        <p:par>
                          <p:cTn id="39" fill="hold">
                            <p:stCondLst>
                              <p:cond delay="1000"/>
                            </p:stCondLst>
                            <p:childTnLst>
                              <p:par>
                                <p:cTn id="40" presetID="16" presetClass="entr" presetSubtype="21"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descr="Paveikslėlis, kuriame yra tamsa&#10;&#10;Automatiškai sugeneruotas aprašymas">
            <a:extLst>
              <a:ext uri="{FF2B5EF4-FFF2-40B4-BE49-F238E27FC236}">
                <a16:creationId xmlns:a16="http://schemas.microsoft.com/office/drawing/2014/main" id="{ADB66AEC-8087-43FA-A84C-F4066959FBB7}"/>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graphicFrame>
        <p:nvGraphicFramePr>
          <p:cNvPr id="2" name="Table 1"/>
          <p:cNvGraphicFramePr>
            <a:graphicFrameLocks noGrp="1"/>
          </p:cNvGraphicFramePr>
          <p:nvPr>
            <p:extLst>
              <p:ext uri="{D42A27DB-BD31-4B8C-83A1-F6EECF244321}">
                <p14:modId xmlns:p14="http://schemas.microsoft.com/office/powerpoint/2010/main" val="86686995"/>
              </p:ext>
            </p:extLst>
          </p:nvPr>
        </p:nvGraphicFramePr>
        <p:xfrm>
          <a:off x="862265" y="1934818"/>
          <a:ext cx="10491536" cy="4426226"/>
        </p:xfrm>
        <a:graphic>
          <a:graphicData uri="http://schemas.openxmlformats.org/drawingml/2006/table">
            <a:tbl>
              <a:tblPr firstRow="1" bandRow="1">
                <a:effectLst>
                  <a:reflection stA="55000" endPos="12000" dist="50800" dir="5400000" sy="-100000" algn="bl" rotWithShape="0"/>
                </a:effectLst>
                <a:tableStyleId>{5C22544A-7EE6-4342-B048-85BDC9FD1C3A}</a:tableStyleId>
              </a:tblPr>
              <a:tblGrid>
                <a:gridCol w="7944851">
                  <a:extLst>
                    <a:ext uri="{9D8B030D-6E8A-4147-A177-3AD203B41FA5}">
                      <a16:colId xmlns:a16="http://schemas.microsoft.com/office/drawing/2014/main" val="20000"/>
                    </a:ext>
                  </a:extLst>
                </a:gridCol>
                <a:gridCol w="2546685">
                  <a:extLst>
                    <a:ext uri="{9D8B030D-6E8A-4147-A177-3AD203B41FA5}">
                      <a16:colId xmlns:a16="http://schemas.microsoft.com/office/drawing/2014/main" val="20001"/>
                    </a:ext>
                  </a:extLst>
                </a:gridCol>
              </a:tblGrid>
              <a:tr h="442623">
                <a:tc>
                  <a:txBody>
                    <a:bodyPr/>
                    <a:lstStyle/>
                    <a:p>
                      <a:pPr algn="ctr"/>
                      <a:r>
                        <a:rPr lang="lt-LT" sz="1600" noProof="0" dirty="0">
                          <a:solidFill>
                            <a:schemeClr val="bg1"/>
                          </a:solidFill>
                          <a:latin typeface="+mn-lt"/>
                          <a:ea typeface="Verdana" panose="020B0604030504040204" pitchFamily="34" charset="0"/>
                          <a:cs typeface="Verdana" panose="020B0604030504040204" pitchFamily="34" charset="0"/>
                        </a:rPr>
                        <a:t>Apibrėžtis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tc>
                  <a:txBody>
                    <a:bodyPr/>
                    <a:lstStyle/>
                    <a:p>
                      <a:pPr algn="ctr"/>
                      <a:r>
                        <a:rPr lang="lt-LT" sz="1600" dirty="0">
                          <a:solidFill>
                            <a:schemeClr val="bg1"/>
                          </a:solidFill>
                          <a:latin typeface="+mn-lt"/>
                          <a:ea typeface="Verdana" panose="020B0604030504040204" pitchFamily="34" charset="0"/>
                          <a:cs typeface="Verdana" panose="020B0604030504040204" pitchFamily="34" charset="0"/>
                        </a:rPr>
                        <a:t>Savivaldybės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extLst>
                  <a:ext uri="{0D108BD9-81ED-4DB2-BD59-A6C34878D82A}">
                    <a16:rowId xmlns:a16="http://schemas.microsoft.com/office/drawing/2014/main" val="10000"/>
                  </a:ext>
                </a:extLst>
              </a:tr>
              <a:tr h="3983603">
                <a:tc>
                  <a:txBody>
                    <a:bodyPr/>
                    <a:lstStyle/>
                    <a:p>
                      <a:pPr lvl="0" algn="ctr"/>
                      <a:endParaRPr lang="lt-LT" sz="1600" b="1" i="1" kern="1200" dirty="0">
                        <a:solidFill>
                          <a:schemeClr val="bg1"/>
                        </a:solidFill>
                        <a:effectLst/>
                        <a:latin typeface="+mn-lt"/>
                        <a:ea typeface="Verdana" panose="020B0604030504040204" pitchFamily="34" charset="0"/>
                        <a:cs typeface="Verdana" panose="020B0604030504040204" pitchFamily="34" charset="0"/>
                      </a:endParaRPr>
                    </a:p>
                    <a:p>
                      <a:pPr lvl="0" algn="ctr"/>
                      <a:r>
                        <a:rPr lang="lt-LT" sz="1600" b="1" i="1" kern="1200" dirty="0" err="1">
                          <a:solidFill>
                            <a:schemeClr val="bg1"/>
                          </a:solidFill>
                          <a:effectLst/>
                          <a:latin typeface="+mn-lt"/>
                          <a:ea typeface="Verdana" panose="020B0604030504040204" pitchFamily="34" charset="0"/>
                          <a:cs typeface="Verdana" panose="020B0604030504040204" pitchFamily="34" charset="0"/>
                        </a:rPr>
                        <a:t>Inland</a:t>
                      </a:r>
                      <a:r>
                        <a:rPr lang="lt-LT" sz="1600" b="1" i="1" kern="1200" dirty="0">
                          <a:solidFill>
                            <a:schemeClr val="bg1"/>
                          </a:solidFill>
                          <a:effectLst/>
                          <a:latin typeface="+mn-lt"/>
                          <a:ea typeface="Verdana" panose="020B0604030504040204" pitchFamily="34" charset="0"/>
                          <a:cs typeface="Verdana" panose="020B0604030504040204" pitchFamily="34" charset="0"/>
                        </a:rPr>
                        <a:t> </a:t>
                      </a:r>
                      <a:r>
                        <a:rPr lang="lt-LT" sz="1600" b="1" i="1" kern="1200" dirty="0" err="1">
                          <a:solidFill>
                            <a:schemeClr val="bg1"/>
                          </a:solidFill>
                          <a:effectLst/>
                          <a:latin typeface="+mn-lt"/>
                          <a:ea typeface="Verdana" panose="020B0604030504040204" pitchFamily="34" charset="0"/>
                          <a:cs typeface="Verdana" panose="020B0604030504040204" pitchFamily="34" charset="0"/>
                        </a:rPr>
                        <a:t>areas</a:t>
                      </a:r>
                      <a:r>
                        <a:rPr lang="lt-LT" sz="1600" b="1" i="1" kern="1200" dirty="0">
                          <a:solidFill>
                            <a:schemeClr val="bg1"/>
                          </a:solidFill>
                          <a:effectLst/>
                          <a:latin typeface="+mn-lt"/>
                          <a:ea typeface="Verdana" panose="020B0604030504040204" pitchFamily="34" charset="0"/>
                          <a:cs typeface="Verdana" panose="020B0604030504040204" pitchFamily="34" charset="0"/>
                        </a:rPr>
                        <a:t> (I) </a:t>
                      </a:r>
                      <a:r>
                        <a:rPr lang="lt-LT" sz="1600" b="1" kern="1200" dirty="0">
                          <a:solidFill>
                            <a:schemeClr val="bg1"/>
                          </a:solidFill>
                          <a:effectLst/>
                          <a:latin typeface="+mn-lt"/>
                          <a:ea typeface="Verdana" panose="020B0604030504040204" pitchFamily="34" charset="0"/>
                          <a:cs typeface="Verdana" panose="020B0604030504040204" pitchFamily="34" charset="0"/>
                        </a:rPr>
                        <a:t>- VIDAUS TERITORIJOS SU DIDELIU REKREACINIU NATŪRALIŲ</a:t>
                      </a:r>
                      <a:r>
                        <a:rPr lang="lt-LT" sz="1600" b="1" kern="1200" baseline="0" dirty="0">
                          <a:solidFill>
                            <a:schemeClr val="bg1"/>
                          </a:solidFill>
                          <a:effectLst/>
                          <a:latin typeface="+mn-lt"/>
                          <a:ea typeface="Verdana" panose="020B0604030504040204" pitchFamily="34" charset="0"/>
                          <a:cs typeface="Verdana" panose="020B0604030504040204" pitchFamily="34" charset="0"/>
                        </a:rPr>
                        <a:t> </a:t>
                      </a:r>
                      <a:r>
                        <a:rPr lang="lt-LT" sz="1600" b="1" kern="1200" dirty="0">
                          <a:solidFill>
                            <a:schemeClr val="bg1"/>
                          </a:solidFill>
                          <a:effectLst/>
                          <a:latin typeface="+mn-lt"/>
                          <a:ea typeface="Verdana" panose="020B0604030504040204" pitchFamily="34" charset="0"/>
                          <a:cs typeface="Verdana" panose="020B0604030504040204" pitchFamily="34" charset="0"/>
                        </a:rPr>
                        <a:t>VANDENS IŠTEKLIŲ POTENCIALU</a:t>
                      </a:r>
                      <a:r>
                        <a:rPr lang="lt-LT" sz="1600" b="1" kern="1200" baseline="0" dirty="0">
                          <a:solidFill>
                            <a:schemeClr val="bg1"/>
                          </a:solidFill>
                          <a:effectLst/>
                          <a:latin typeface="+mn-lt"/>
                          <a:ea typeface="Verdana" panose="020B0604030504040204" pitchFamily="34" charset="0"/>
                          <a:cs typeface="Verdana" panose="020B0604030504040204" pitchFamily="34" charset="0"/>
                        </a:rPr>
                        <a:t> </a:t>
                      </a:r>
                      <a:r>
                        <a:rPr lang="lt-LT" sz="1600" b="1" kern="1200" dirty="0">
                          <a:solidFill>
                            <a:schemeClr val="bg1"/>
                          </a:solidFill>
                          <a:effectLst/>
                          <a:latin typeface="+mn-lt"/>
                          <a:ea typeface="Verdana" panose="020B0604030504040204" pitchFamily="34" charset="0"/>
                          <a:cs typeface="Verdana" panose="020B0604030504040204" pitchFamily="34" charset="0"/>
                        </a:rPr>
                        <a:t>(6 sav.):</a:t>
                      </a:r>
                    </a:p>
                    <a:p>
                      <a:pPr lvl="0" algn="just"/>
                      <a:endParaRPr lang="lt-LT" sz="1600" b="1" kern="1200" dirty="0">
                        <a:solidFill>
                          <a:schemeClr val="bg1"/>
                        </a:solidFill>
                        <a:effectLst/>
                        <a:latin typeface="+mn-lt"/>
                        <a:ea typeface="Verdana" panose="020B0604030504040204" pitchFamily="34" charset="0"/>
                        <a:cs typeface="Verdana" panose="020B0604030504040204" pitchFamily="34" charset="0"/>
                      </a:endParaRPr>
                    </a:p>
                    <a:p>
                      <a:pPr lvl="0" algn="just"/>
                      <a:r>
                        <a:rPr lang="lt-LT" sz="1600" b="0" i="1" kern="1200" dirty="0">
                          <a:solidFill>
                            <a:schemeClr val="bg1"/>
                          </a:solidFill>
                          <a:effectLst/>
                          <a:latin typeface="+mn-lt"/>
                          <a:ea typeface="Verdana" panose="020B0604030504040204" pitchFamily="34" charset="0"/>
                          <a:cs typeface="Verdana" panose="020B0604030504040204" pitchFamily="34" charset="0"/>
                        </a:rPr>
                        <a:t>Savivaldybių</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požymiai:</a:t>
                      </a:r>
                      <a:endParaRPr lang="lt-LT" sz="1600" b="0" i="1"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lgn="l">
                        <a:buFont typeface="Arial" panose="020B0604020202020204" pitchFamily="34" charset="0"/>
                        <a:buChar char="•"/>
                      </a:pPr>
                      <a:r>
                        <a:rPr lang="lt-LT" sz="1600" b="0" kern="1200" dirty="0">
                          <a:solidFill>
                            <a:schemeClr val="bg1"/>
                          </a:solidFill>
                          <a:effectLst/>
                          <a:latin typeface="+mn-lt"/>
                          <a:ea typeface="Verdana" panose="020B0604030504040204" pitchFamily="34" charset="0"/>
                          <a:cs typeface="Verdana" panose="020B0604030504040204" pitchFamily="34" charset="0"/>
                        </a:rPr>
                        <a:t>daug didelį</a:t>
                      </a:r>
                      <a:r>
                        <a:rPr lang="lt-LT" sz="1600" b="0" kern="1200" baseline="0" dirty="0">
                          <a:solidFill>
                            <a:schemeClr val="bg1"/>
                          </a:solidFill>
                          <a:effectLst/>
                          <a:latin typeface="+mn-lt"/>
                          <a:ea typeface="Verdana" panose="020B0604030504040204" pitchFamily="34" charset="0"/>
                          <a:cs typeface="Verdana" panose="020B0604030504040204" pitchFamily="34" charset="0"/>
                        </a:rPr>
                        <a:t> rekreacinį potencialą turinčių vandens telkinių (vandens telkiniais užimta teritorija sudaro &gt; 4,5 proc. savivaldybės teritorijos ploto)</a:t>
                      </a:r>
                    </a:p>
                    <a:p>
                      <a:pPr marL="285750" lvl="0" indent="-285750" algn="l">
                        <a:buFont typeface="Arial" panose="020B0604020202020204" pitchFamily="34" charset="0"/>
                        <a:buChar char="•"/>
                      </a:pPr>
                      <a:r>
                        <a:rPr lang="lt-LT" sz="1600" b="0" kern="1200" dirty="0">
                          <a:solidFill>
                            <a:schemeClr val="bg1"/>
                          </a:solidFill>
                          <a:effectLst/>
                          <a:latin typeface="+mn-lt"/>
                          <a:ea typeface="Verdana" panose="020B0604030504040204" pitchFamily="34" charset="0"/>
                          <a:cs typeface="Verdana" panose="020B0604030504040204" pitchFamily="34" charset="0"/>
                        </a:rPr>
                        <a:t>plėtojama</a:t>
                      </a:r>
                      <a:r>
                        <a:rPr lang="lt-LT" sz="1600" b="0" kern="1200" baseline="0" dirty="0">
                          <a:solidFill>
                            <a:schemeClr val="bg1"/>
                          </a:solidFill>
                          <a:effectLst/>
                          <a:latin typeface="+mn-lt"/>
                          <a:ea typeface="Verdana" panose="020B0604030504040204" pitchFamily="34" charset="0"/>
                          <a:cs typeface="Verdana" panose="020B0604030504040204" pitchFamily="34" charset="0"/>
                        </a:rPr>
                        <a:t> </a:t>
                      </a:r>
                      <a:r>
                        <a:rPr lang="lt-LT" sz="1600" b="0" kern="1200" dirty="0">
                          <a:solidFill>
                            <a:schemeClr val="bg1"/>
                          </a:solidFill>
                          <a:effectLst/>
                          <a:latin typeface="+mn-lt"/>
                          <a:ea typeface="Verdana" panose="020B0604030504040204" pitchFamily="34" charset="0"/>
                          <a:cs typeface="Verdana" panose="020B0604030504040204" pitchFamily="34" charset="0"/>
                        </a:rPr>
                        <a:t> akvakultūra, verslinės žūklės įrankiais</a:t>
                      </a:r>
                      <a:r>
                        <a:rPr lang="lt-LT" sz="1600" b="0" kern="1200" baseline="0" dirty="0">
                          <a:solidFill>
                            <a:schemeClr val="bg1"/>
                          </a:solidFill>
                          <a:effectLst/>
                          <a:latin typeface="+mn-lt"/>
                          <a:ea typeface="Verdana" panose="020B0604030504040204" pitchFamily="34" charset="0"/>
                          <a:cs typeface="Verdana" panose="020B0604030504040204" pitchFamily="34" charset="0"/>
                        </a:rPr>
                        <a:t> žvejojama ežeruose (=&gt; 5 subjektai ir =&gt; 30 t žuvininkystės produkcijos)</a:t>
                      </a:r>
                      <a:endParaRPr lang="lt-LT" sz="1600" b="0" kern="1200" dirty="0">
                        <a:solidFill>
                          <a:schemeClr val="bg1"/>
                        </a:solidFill>
                        <a:effectLst/>
                        <a:latin typeface="+mn-lt"/>
                        <a:ea typeface="Verdana" panose="020B0604030504040204" pitchFamily="34" charset="0"/>
                        <a:cs typeface="Verdana" panose="020B0604030504040204" pitchFamily="34" charset="0"/>
                      </a:endParaRPr>
                    </a:p>
                    <a:p>
                      <a:pPr marL="0" lvl="0" indent="0" algn="l">
                        <a:buFont typeface="Arial" panose="020B0604020202020204" pitchFamily="34" charset="0"/>
                        <a:buNone/>
                      </a:pPr>
                      <a:endParaRPr lang="lt-LT" sz="1600" b="0" kern="1200" baseline="0" dirty="0">
                        <a:solidFill>
                          <a:schemeClr val="bg1"/>
                        </a:solidFill>
                        <a:effectLst/>
                        <a:latin typeface="+mn-lt"/>
                        <a:ea typeface="Verdana" panose="020B0604030504040204" pitchFamily="34" charset="0"/>
                        <a:cs typeface="Verdana" panose="020B060403050404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ctr"/>
                      <a:endParaRPr lang="lt-LT" sz="1600" b="0" dirty="0">
                        <a:solidFill>
                          <a:schemeClr val="bg1"/>
                        </a:solidFill>
                        <a:latin typeface="+mn-lt"/>
                        <a:ea typeface="Verdana" panose="020B0604030504040204" pitchFamily="34" charset="0"/>
                        <a:cs typeface="Verdana" panose="020B0604030504040204" pitchFamily="34" charset="0"/>
                      </a:endParaRPr>
                    </a:p>
                    <a:p>
                      <a:pPr algn="l"/>
                      <a:r>
                        <a:rPr lang="lt-LT" sz="1600" b="0" dirty="0">
                          <a:solidFill>
                            <a:schemeClr val="bg1"/>
                          </a:solidFill>
                          <a:latin typeface="+mn-lt"/>
                          <a:ea typeface="Verdana" panose="020B0604030504040204" pitchFamily="34" charset="0"/>
                          <a:cs typeface="Verdana" panose="020B0604030504040204" pitchFamily="34" charset="0"/>
                        </a:rPr>
                        <a:t>Alytaus r.,</a:t>
                      </a:r>
                      <a:r>
                        <a:rPr lang="lt-LT" sz="1600" b="0" baseline="0" dirty="0">
                          <a:solidFill>
                            <a:schemeClr val="bg1"/>
                          </a:solidFill>
                          <a:latin typeface="+mn-lt"/>
                          <a:ea typeface="Verdana" panose="020B0604030504040204" pitchFamily="34" charset="0"/>
                          <a:cs typeface="Verdana" panose="020B0604030504040204" pitchFamily="34" charset="0"/>
                        </a:rPr>
                        <a:t> Ignalinos r., </a:t>
                      </a:r>
                      <a:r>
                        <a:rPr lang="lt-LT" sz="1600" b="0" dirty="0">
                          <a:solidFill>
                            <a:schemeClr val="bg1"/>
                          </a:solidFill>
                          <a:latin typeface="+mn-lt"/>
                          <a:ea typeface="Verdana" panose="020B0604030504040204" pitchFamily="34" charset="0"/>
                          <a:cs typeface="Verdana" panose="020B0604030504040204" pitchFamily="34" charset="0"/>
                        </a:rPr>
                        <a:t>Molėtų r., Trakų r., </a:t>
                      </a:r>
                      <a:r>
                        <a:rPr lang="lt-LT" sz="1600" b="0" i="0" dirty="0">
                          <a:solidFill>
                            <a:schemeClr val="bg1"/>
                          </a:solidFill>
                          <a:latin typeface="+mn-lt"/>
                          <a:ea typeface="Verdana" panose="020B0604030504040204" pitchFamily="34" charset="0"/>
                          <a:cs typeface="Verdana" panose="020B0604030504040204" pitchFamily="34" charset="0"/>
                        </a:rPr>
                        <a:t>Utenos r., Zarasų r.</a:t>
                      </a:r>
                      <a:endParaRPr lang="lt-LT" sz="1600" b="0" i="0" baseline="0" dirty="0">
                        <a:solidFill>
                          <a:schemeClr val="bg1"/>
                        </a:solidFill>
                        <a:latin typeface="+mn-lt"/>
                        <a:ea typeface="Verdana" panose="020B0604030504040204" pitchFamily="34" charset="0"/>
                        <a:cs typeface="Verdana" panose="020B060403050404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extLst>
                  <a:ext uri="{0D108BD9-81ED-4DB2-BD59-A6C34878D82A}">
                    <a16:rowId xmlns:a16="http://schemas.microsoft.com/office/drawing/2014/main" val="10001"/>
                  </a:ext>
                </a:extLst>
              </a:tr>
            </a:tbl>
          </a:graphicData>
        </a:graphic>
      </p:graphicFrame>
      <p:sp>
        <p:nvSpPr>
          <p:cNvPr id="4" name="Title 1">
            <a:extLst>
              <a:ext uri="{FF2B5EF4-FFF2-40B4-BE49-F238E27FC236}">
                <a16:creationId xmlns:a16="http://schemas.microsoft.com/office/drawing/2014/main" id="{A5DC49D9-88DD-4197-99FF-64D55D161812}"/>
              </a:ext>
            </a:extLst>
          </p:cNvPr>
          <p:cNvSpPr>
            <a:spLocks noGrp="1"/>
          </p:cNvSpPr>
          <p:nvPr>
            <p:ph type="title"/>
          </p:nvPr>
        </p:nvSpPr>
        <p:spPr>
          <a:xfrm>
            <a:off x="850233" y="369309"/>
            <a:ext cx="10515600" cy="1046579"/>
          </a:xfrm>
        </p:spPr>
        <p:txBody>
          <a:bodyPr>
            <a:noAutofit/>
          </a:bodyPr>
          <a:lstStyle/>
          <a:p>
            <a:pPr algn="ctr"/>
            <a:r>
              <a:rPr lang="lt-LT" b="1" dirty="0">
                <a:latin typeface="Times New Roman" panose="02020603050405020304" pitchFamily="18" charset="0"/>
                <a:cs typeface="Times New Roman" panose="02020603050405020304" pitchFamily="18" charset="0"/>
              </a:rPr>
              <a:t>Teritorijos tinkamos kurtis žvejybos ir akvakultūros regionams:</a:t>
            </a:r>
          </a:p>
        </p:txBody>
      </p:sp>
    </p:spTree>
    <p:extLst>
      <p:ext uri="{BB962C8B-B14F-4D97-AF65-F5344CB8AC3E}">
        <p14:creationId xmlns:p14="http://schemas.microsoft.com/office/powerpoint/2010/main" val="2241016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descr="Paveikslėlis, kuriame yra tamsa&#10;&#10;Automatiškai sugeneruotas aprašymas">
            <a:extLst>
              <a:ext uri="{FF2B5EF4-FFF2-40B4-BE49-F238E27FC236}">
                <a16:creationId xmlns:a16="http://schemas.microsoft.com/office/drawing/2014/main" id="{14FD2D74-9F24-4668-8C2A-CB037E692CE6}"/>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graphicFrame>
        <p:nvGraphicFramePr>
          <p:cNvPr id="2" name="Table 1"/>
          <p:cNvGraphicFramePr>
            <a:graphicFrameLocks noGrp="1"/>
          </p:cNvGraphicFramePr>
          <p:nvPr>
            <p:extLst>
              <p:ext uri="{D42A27DB-BD31-4B8C-83A1-F6EECF244321}">
                <p14:modId xmlns:p14="http://schemas.microsoft.com/office/powerpoint/2010/main" val="3335477416"/>
              </p:ext>
            </p:extLst>
          </p:nvPr>
        </p:nvGraphicFramePr>
        <p:xfrm>
          <a:off x="850232" y="2431077"/>
          <a:ext cx="10491536" cy="3293862"/>
        </p:xfrm>
        <a:graphic>
          <a:graphicData uri="http://schemas.openxmlformats.org/drawingml/2006/table">
            <a:tbl>
              <a:tblPr firstRow="1" bandRow="1">
                <a:effectLst>
                  <a:reflection stA="64000" endPos="26000" dist="50800" dir="5400000" sy="-100000" algn="bl" rotWithShape="0"/>
                </a:effectLst>
                <a:tableStyleId>{5C22544A-7EE6-4342-B048-85BDC9FD1C3A}</a:tableStyleId>
              </a:tblPr>
              <a:tblGrid>
                <a:gridCol w="7944851">
                  <a:extLst>
                    <a:ext uri="{9D8B030D-6E8A-4147-A177-3AD203B41FA5}">
                      <a16:colId xmlns:a16="http://schemas.microsoft.com/office/drawing/2014/main" val="20000"/>
                    </a:ext>
                  </a:extLst>
                </a:gridCol>
                <a:gridCol w="2546685">
                  <a:extLst>
                    <a:ext uri="{9D8B030D-6E8A-4147-A177-3AD203B41FA5}">
                      <a16:colId xmlns:a16="http://schemas.microsoft.com/office/drawing/2014/main" val="20001"/>
                    </a:ext>
                  </a:extLst>
                </a:gridCol>
              </a:tblGrid>
              <a:tr h="396194">
                <a:tc>
                  <a:txBody>
                    <a:bodyPr/>
                    <a:lstStyle/>
                    <a:p>
                      <a:pPr algn="ctr"/>
                      <a:r>
                        <a:rPr lang="lt-LT" sz="1600" noProof="0" dirty="0">
                          <a:solidFill>
                            <a:schemeClr val="bg1"/>
                          </a:solidFill>
                          <a:latin typeface="+mn-lt"/>
                          <a:ea typeface="Verdana" panose="020B0604030504040204" pitchFamily="34" charset="0"/>
                          <a:cs typeface="Verdana" panose="020B0604030504040204" pitchFamily="34" charset="0"/>
                        </a:rPr>
                        <a:t>Apibrėžtis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tc>
                  <a:txBody>
                    <a:bodyPr/>
                    <a:lstStyle/>
                    <a:p>
                      <a:pPr algn="ctr"/>
                      <a:r>
                        <a:rPr lang="lt-LT" sz="1600" dirty="0">
                          <a:solidFill>
                            <a:schemeClr val="bg1"/>
                          </a:solidFill>
                          <a:latin typeface="+mn-lt"/>
                          <a:ea typeface="Verdana" panose="020B0604030504040204" pitchFamily="34" charset="0"/>
                          <a:cs typeface="Verdana" panose="020B0604030504040204" pitchFamily="34" charset="0"/>
                        </a:rPr>
                        <a:t>Savivaldybės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6F84"/>
                    </a:solidFill>
                  </a:tcPr>
                </a:tc>
                <a:extLst>
                  <a:ext uri="{0D108BD9-81ED-4DB2-BD59-A6C34878D82A}">
                    <a16:rowId xmlns:a16="http://schemas.microsoft.com/office/drawing/2014/main" val="10000"/>
                  </a:ext>
                </a:extLst>
              </a:tr>
              <a:tr h="2897668">
                <a:tc>
                  <a:txBody>
                    <a:bodyPr/>
                    <a:lstStyle/>
                    <a:p>
                      <a:pPr lvl="0" algn="l"/>
                      <a:r>
                        <a:rPr lang="lt-LT" sz="1600" b="1" i="1" kern="1200" dirty="0" err="1">
                          <a:solidFill>
                            <a:schemeClr val="bg1"/>
                          </a:solidFill>
                          <a:effectLst/>
                          <a:latin typeface="+mn-lt"/>
                          <a:ea typeface="Verdana" panose="020B0604030504040204" pitchFamily="34" charset="0"/>
                          <a:cs typeface="Verdana" panose="020B0604030504040204" pitchFamily="34" charset="0"/>
                        </a:rPr>
                        <a:t>Inland</a:t>
                      </a:r>
                      <a:r>
                        <a:rPr lang="lt-LT" sz="1600" b="1" i="1" kern="1200" dirty="0">
                          <a:solidFill>
                            <a:schemeClr val="bg1"/>
                          </a:solidFill>
                          <a:effectLst/>
                          <a:latin typeface="+mn-lt"/>
                          <a:ea typeface="Verdana" panose="020B0604030504040204" pitchFamily="34" charset="0"/>
                          <a:cs typeface="Verdana" panose="020B0604030504040204" pitchFamily="34" charset="0"/>
                        </a:rPr>
                        <a:t> </a:t>
                      </a:r>
                      <a:r>
                        <a:rPr lang="lt-LT" sz="1600" b="1" i="1" kern="1200" dirty="0" err="1">
                          <a:solidFill>
                            <a:schemeClr val="bg1"/>
                          </a:solidFill>
                          <a:effectLst/>
                          <a:latin typeface="+mn-lt"/>
                          <a:ea typeface="Verdana" panose="020B0604030504040204" pitchFamily="34" charset="0"/>
                          <a:cs typeface="Verdana" panose="020B0604030504040204" pitchFamily="34" charset="0"/>
                        </a:rPr>
                        <a:t>areas</a:t>
                      </a:r>
                      <a:r>
                        <a:rPr lang="lt-LT" sz="1600" b="1" i="1" kern="1200" dirty="0">
                          <a:solidFill>
                            <a:schemeClr val="bg1"/>
                          </a:solidFill>
                          <a:effectLst/>
                          <a:latin typeface="+mn-lt"/>
                          <a:ea typeface="Verdana" panose="020B0604030504040204" pitchFamily="34" charset="0"/>
                          <a:cs typeface="Verdana" panose="020B0604030504040204" pitchFamily="34" charset="0"/>
                        </a:rPr>
                        <a:t> (II) </a:t>
                      </a:r>
                      <a:r>
                        <a:rPr lang="lt-LT" sz="1600" b="1" kern="1200" dirty="0">
                          <a:solidFill>
                            <a:schemeClr val="bg1"/>
                          </a:solidFill>
                          <a:effectLst/>
                          <a:latin typeface="+mn-lt"/>
                          <a:ea typeface="Verdana" panose="020B0604030504040204" pitchFamily="34" charset="0"/>
                          <a:cs typeface="Verdana" panose="020B0604030504040204" pitchFamily="34" charset="0"/>
                        </a:rPr>
                        <a:t>– VIDAUS TERITORIJOS SU IŠPLĖTOTU</a:t>
                      </a:r>
                      <a:r>
                        <a:rPr lang="lt-LT" sz="1600" b="1" kern="1200" baseline="0" dirty="0">
                          <a:solidFill>
                            <a:schemeClr val="bg1"/>
                          </a:solidFill>
                          <a:effectLst/>
                          <a:latin typeface="+mn-lt"/>
                          <a:ea typeface="Verdana" panose="020B0604030504040204" pitchFamily="34" charset="0"/>
                          <a:cs typeface="Verdana" panose="020B0604030504040204" pitchFamily="34" charset="0"/>
                        </a:rPr>
                        <a:t> AKVAKULTŪROS SEKTORIUMI</a:t>
                      </a:r>
                      <a:r>
                        <a:rPr lang="lt-LT" sz="1600" b="1" kern="1200" dirty="0">
                          <a:solidFill>
                            <a:schemeClr val="bg1"/>
                          </a:solidFill>
                          <a:effectLst/>
                          <a:latin typeface="+mn-lt"/>
                          <a:ea typeface="Verdana" panose="020B0604030504040204" pitchFamily="34" charset="0"/>
                          <a:cs typeface="Verdana" panose="020B0604030504040204" pitchFamily="34" charset="0"/>
                        </a:rPr>
                        <a:t> (11 sav.):</a:t>
                      </a:r>
                    </a:p>
                    <a:p>
                      <a:pPr lvl="0" algn="just"/>
                      <a:endParaRPr lang="lt-LT" sz="1600" b="1" kern="1200" dirty="0">
                        <a:solidFill>
                          <a:schemeClr val="bg1"/>
                        </a:solidFill>
                        <a:effectLst/>
                        <a:latin typeface="+mn-lt"/>
                        <a:ea typeface="Verdana" panose="020B0604030504040204" pitchFamily="34" charset="0"/>
                        <a:cs typeface="Verdana" panose="020B0604030504040204" pitchFamily="34" charset="0"/>
                      </a:endParaRPr>
                    </a:p>
                    <a:p>
                      <a:pPr lvl="0" algn="l"/>
                      <a:r>
                        <a:rPr lang="lt-LT" sz="1600" b="0" i="1" kern="1200" dirty="0">
                          <a:solidFill>
                            <a:schemeClr val="bg1"/>
                          </a:solidFill>
                          <a:effectLst/>
                          <a:latin typeface="+mn-lt"/>
                          <a:ea typeface="Verdana" panose="020B0604030504040204" pitchFamily="34" charset="0"/>
                          <a:cs typeface="Verdana" panose="020B0604030504040204" pitchFamily="34" charset="0"/>
                        </a:rPr>
                        <a:t>Savivaldybių</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požymiai:</a:t>
                      </a:r>
                      <a:endParaRPr lang="lt-LT" sz="1600" b="0" i="1"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lgn="l">
                        <a:buFont typeface="Arial" panose="020B0604020202020204" pitchFamily="34" charset="0"/>
                        <a:buChar char="•"/>
                      </a:pPr>
                      <a:r>
                        <a:rPr lang="lt-LT" sz="1600" b="0" kern="1200" dirty="0">
                          <a:solidFill>
                            <a:schemeClr val="bg1"/>
                          </a:solidFill>
                          <a:effectLst/>
                          <a:latin typeface="+mn-lt"/>
                          <a:ea typeface="Verdana" panose="020B0604030504040204" pitchFamily="34" charset="0"/>
                          <a:cs typeface="Verdana" panose="020B0604030504040204" pitchFamily="34" charset="0"/>
                        </a:rPr>
                        <a:t>per metus akvakultūros subjektai užaugina ir realizuoja </a:t>
                      </a:r>
                      <a:r>
                        <a:rPr lang="lt-LT" sz="1600" b="0" kern="1200" baseline="0" dirty="0">
                          <a:solidFill>
                            <a:schemeClr val="bg1"/>
                          </a:solidFill>
                          <a:effectLst/>
                          <a:latin typeface="+mn-lt"/>
                          <a:ea typeface="Verdana" panose="020B0604030504040204" pitchFamily="34" charset="0"/>
                          <a:cs typeface="Verdana" panose="020B0604030504040204" pitchFamily="34" charset="0"/>
                        </a:rPr>
                        <a:t>=&gt; 100 t akvakultūros produkcijos, dirba =&gt; 10 darbuotojų</a:t>
                      </a:r>
                    </a:p>
                    <a:p>
                      <a:pPr marL="285750" lvl="0" indent="-285750" algn="l">
                        <a:buFont typeface="Arial" panose="020B0604020202020204" pitchFamily="34" charset="0"/>
                        <a:buChar char="•"/>
                      </a:pPr>
                      <a:r>
                        <a:rPr lang="lt-LT" sz="1600" b="0" kern="1200" baseline="0" dirty="0">
                          <a:solidFill>
                            <a:schemeClr val="bg1"/>
                          </a:solidFill>
                          <a:effectLst/>
                          <a:latin typeface="+mn-lt"/>
                          <a:ea typeface="Verdana" panose="020B0604030504040204" pitchFamily="34" charset="0"/>
                          <a:cs typeface="Verdana" panose="020B0604030504040204" pitchFamily="34" charset="0"/>
                        </a:rPr>
                        <a:t>vandens telkiniais užimta teritorija sudaro nuo 1,5 iki 4,5 proc. bendro savivaldybės teritorijos ploto</a:t>
                      </a:r>
                      <a:endParaRPr lang="lt-LT" sz="1600" b="0" kern="1200" dirty="0">
                        <a:solidFill>
                          <a:schemeClr val="bg1"/>
                        </a:solidFill>
                        <a:effectLst/>
                        <a:latin typeface="+mn-lt"/>
                        <a:ea typeface="Verdana" panose="020B0604030504040204" pitchFamily="34" charset="0"/>
                        <a:cs typeface="Verdana" panose="020B0604030504040204" pitchFamily="34" charset="0"/>
                      </a:endParaRPr>
                    </a:p>
                    <a:p>
                      <a:pPr marL="0" lvl="0" indent="0" algn="l">
                        <a:buFont typeface="Arial" panose="020B0604020202020204" pitchFamily="34" charset="0"/>
                        <a:buNone/>
                      </a:pPr>
                      <a:endParaRPr lang="lt-LT" sz="1600" b="0" kern="1200" baseline="0" dirty="0">
                        <a:solidFill>
                          <a:schemeClr val="bg1"/>
                        </a:solidFill>
                        <a:effectLst/>
                        <a:latin typeface="+mn-lt"/>
                        <a:ea typeface="Verdana" panose="020B0604030504040204" pitchFamily="34" charset="0"/>
                        <a:cs typeface="Verdana" panose="020B060403050404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tc>
                  <a:txBody>
                    <a:bodyPr/>
                    <a:lstStyle/>
                    <a:p>
                      <a:pPr algn="l"/>
                      <a:r>
                        <a:rPr lang="lt-LT" sz="1600" b="0" dirty="0">
                          <a:solidFill>
                            <a:schemeClr val="bg1"/>
                          </a:solidFill>
                          <a:latin typeface="+mn-lt"/>
                          <a:ea typeface="Verdana" panose="020B0604030504040204" pitchFamily="34" charset="0"/>
                          <a:cs typeface="Verdana" panose="020B0604030504040204" pitchFamily="34" charset="0"/>
                        </a:rPr>
                        <a:t>Elektrėnų</a:t>
                      </a:r>
                    </a:p>
                    <a:p>
                      <a:pPr algn="l"/>
                      <a:r>
                        <a:rPr lang="lt-LT" sz="1600" b="0" dirty="0">
                          <a:solidFill>
                            <a:schemeClr val="bg1"/>
                          </a:solidFill>
                          <a:latin typeface="+mn-lt"/>
                          <a:ea typeface="Verdana" panose="020B0604030504040204" pitchFamily="34" charset="0"/>
                          <a:cs typeface="Verdana" panose="020B0604030504040204" pitchFamily="34" charset="0"/>
                        </a:rPr>
                        <a:t>Kazlų</a:t>
                      </a:r>
                      <a:r>
                        <a:rPr lang="lt-LT" sz="1600" b="0" baseline="0" dirty="0">
                          <a:solidFill>
                            <a:schemeClr val="bg1"/>
                          </a:solidFill>
                          <a:latin typeface="+mn-lt"/>
                          <a:ea typeface="Verdana" panose="020B0604030504040204" pitchFamily="34" charset="0"/>
                          <a:cs typeface="Verdana" panose="020B0604030504040204" pitchFamily="34" charset="0"/>
                        </a:rPr>
                        <a:t> Rūdos</a:t>
                      </a:r>
                    </a:p>
                    <a:p>
                      <a:pPr algn="l"/>
                      <a:r>
                        <a:rPr lang="lt-LT" sz="1600" b="0" baseline="0" dirty="0">
                          <a:solidFill>
                            <a:schemeClr val="bg1"/>
                          </a:solidFill>
                          <a:latin typeface="+mn-lt"/>
                          <a:ea typeface="Verdana" panose="020B0604030504040204" pitchFamily="34" charset="0"/>
                          <a:cs typeface="Verdana" panose="020B0604030504040204" pitchFamily="34" charset="0"/>
                        </a:rPr>
                        <a:t>Kėdainių r.</a:t>
                      </a:r>
                    </a:p>
                    <a:p>
                      <a:pPr algn="l"/>
                      <a:r>
                        <a:rPr lang="lt-LT" sz="1600" b="0" baseline="0" dirty="0">
                          <a:solidFill>
                            <a:schemeClr val="bg1"/>
                          </a:solidFill>
                          <a:latin typeface="+mn-lt"/>
                          <a:ea typeface="Verdana" panose="020B0604030504040204" pitchFamily="34" charset="0"/>
                          <a:cs typeface="Verdana" panose="020B0604030504040204" pitchFamily="34" charset="0"/>
                        </a:rPr>
                        <a:t>Kelmės r. </a:t>
                      </a:r>
                    </a:p>
                    <a:p>
                      <a:pPr algn="l"/>
                      <a:r>
                        <a:rPr lang="lt-LT" sz="1600" b="0" baseline="0" dirty="0">
                          <a:solidFill>
                            <a:schemeClr val="bg1"/>
                          </a:solidFill>
                          <a:latin typeface="+mn-lt"/>
                          <a:ea typeface="Verdana" panose="020B0604030504040204" pitchFamily="34" charset="0"/>
                          <a:cs typeface="Verdana" panose="020B0604030504040204" pitchFamily="34" charset="0"/>
                        </a:rPr>
                        <a:t>Prienų r. </a:t>
                      </a:r>
                    </a:p>
                    <a:p>
                      <a:pPr algn="l"/>
                      <a:r>
                        <a:rPr lang="lt-LT" sz="1600" b="0" baseline="0" dirty="0">
                          <a:solidFill>
                            <a:schemeClr val="bg1"/>
                          </a:solidFill>
                          <a:latin typeface="+mn-lt"/>
                          <a:ea typeface="Verdana" panose="020B0604030504040204" pitchFamily="34" charset="0"/>
                          <a:cs typeface="Verdana" panose="020B0604030504040204" pitchFamily="34" charset="0"/>
                        </a:rPr>
                        <a:t>Radviliškio r. </a:t>
                      </a:r>
                    </a:p>
                    <a:p>
                      <a:pPr algn="l"/>
                      <a:r>
                        <a:rPr lang="lt-LT" sz="1600" b="0" baseline="0" dirty="0">
                          <a:solidFill>
                            <a:schemeClr val="bg1"/>
                          </a:solidFill>
                          <a:latin typeface="+mn-lt"/>
                          <a:ea typeface="Verdana" panose="020B0604030504040204" pitchFamily="34" charset="0"/>
                          <a:cs typeface="Verdana" panose="020B0604030504040204" pitchFamily="34" charset="0"/>
                        </a:rPr>
                        <a:t>Raseinių r.</a:t>
                      </a:r>
                    </a:p>
                    <a:p>
                      <a:pPr algn="l"/>
                      <a:r>
                        <a:rPr lang="lt-LT" sz="1600" b="0" baseline="0" dirty="0">
                          <a:solidFill>
                            <a:schemeClr val="bg1"/>
                          </a:solidFill>
                          <a:latin typeface="+mn-lt"/>
                          <a:ea typeface="Verdana" panose="020B0604030504040204" pitchFamily="34" charset="0"/>
                          <a:cs typeface="Verdana" panose="020B0604030504040204" pitchFamily="34" charset="0"/>
                        </a:rPr>
                        <a:t>Šalčininkų r. </a:t>
                      </a:r>
                    </a:p>
                    <a:p>
                      <a:pPr algn="l"/>
                      <a:r>
                        <a:rPr lang="lt-LT" sz="1600" b="0" baseline="0" dirty="0">
                          <a:solidFill>
                            <a:schemeClr val="bg1"/>
                          </a:solidFill>
                          <a:latin typeface="+mn-lt"/>
                          <a:ea typeface="Verdana" panose="020B0604030504040204" pitchFamily="34" charset="0"/>
                          <a:cs typeface="Verdana" panose="020B0604030504040204" pitchFamily="34" charset="0"/>
                        </a:rPr>
                        <a:t>Šiaulių r. </a:t>
                      </a:r>
                    </a:p>
                    <a:p>
                      <a:pPr algn="l"/>
                      <a:r>
                        <a:rPr lang="lt-LT" sz="1600" b="0" baseline="0" dirty="0">
                          <a:solidFill>
                            <a:schemeClr val="bg1"/>
                          </a:solidFill>
                          <a:latin typeface="+mn-lt"/>
                          <a:ea typeface="Verdana" panose="020B0604030504040204" pitchFamily="34" charset="0"/>
                          <a:cs typeface="Verdana" panose="020B0604030504040204" pitchFamily="34" charset="0"/>
                        </a:rPr>
                        <a:t>Telšių r. </a:t>
                      </a:r>
                    </a:p>
                    <a:p>
                      <a:pPr algn="l"/>
                      <a:r>
                        <a:rPr lang="lt-LT" sz="1600" b="0" baseline="0" dirty="0">
                          <a:solidFill>
                            <a:schemeClr val="bg1"/>
                          </a:solidFill>
                          <a:latin typeface="+mn-lt"/>
                          <a:ea typeface="Verdana" panose="020B0604030504040204" pitchFamily="34" charset="0"/>
                          <a:cs typeface="Verdana" panose="020B0604030504040204" pitchFamily="34" charset="0"/>
                        </a:rPr>
                        <a:t>Vilniaus r. </a:t>
                      </a:r>
                      <a:endParaRPr lang="lt-LT" sz="1600" b="0" dirty="0">
                        <a:solidFill>
                          <a:schemeClr val="bg1"/>
                        </a:solidFill>
                        <a:latin typeface="+mn-lt"/>
                        <a:ea typeface="Verdana" panose="020B0604030504040204" pitchFamily="34" charset="0"/>
                        <a:cs typeface="Verdana" panose="020B060403050404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67BA2"/>
                    </a:solidFill>
                  </a:tcPr>
                </a:tc>
                <a:extLst>
                  <a:ext uri="{0D108BD9-81ED-4DB2-BD59-A6C34878D82A}">
                    <a16:rowId xmlns:a16="http://schemas.microsoft.com/office/drawing/2014/main" val="10001"/>
                  </a:ext>
                </a:extLst>
              </a:tr>
            </a:tbl>
          </a:graphicData>
        </a:graphic>
      </p:graphicFrame>
      <p:sp>
        <p:nvSpPr>
          <p:cNvPr id="4" name="Title 1">
            <a:extLst>
              <a:ext uri="{FF2B5EF4-FFF2-40B4-BE49-F238E27FC236}">
                <a16:creationId xmlns:a16="http://schemas.microsoft.com/office/drawing/2014/main" id="{A5DC49D9-88DD-4197-99FF-64D55D161812}"/>
              </a:ext>
            </a:extLst>
          </p:cNvPr>
          <p:cNvSpPr>
            <a:spLocks noGrp="1"/>
          </p:cNvSpPr>
          <p:nvPr>
            <p:ph type="title"/>
          </p:nvPr>
        </p:nvSpPr>
        <p:spPr>
          <a:xfrm>
            <a:off x="850233" y="635647"/>
            <a:ext cx="10515600" cy="1046579"/>
          </a:xfrm>
        </p:spPr>
        <p:txBody>
          <a:bodyPr>
            <a:noAutofit/>
          </a:bodyPr>
          <a:lstStyle/>
          <a:p>
            <a:pPr algn="ctr"/>
            <a:r>
              <a:rPr lang="lt-LT" b="1" dirty="0">
                <a:latin typeface="Times New Roman" panose="02020603050405020304" pitchFamily="18" charset="0"/>
                <a:cs typeface="Times New Roman" panose="02020603050405020304" pitchFamily="18" charset="0"/>
              </a:rPr>
              <a:t>Teritorijos tinkamos kurtis žvejybos ir akvakultūros regionams:</a:t>
            </a:r>
          </a:p>
        </p:txBody>
      </p:sp>
    </p:spTree>
    <p:extLst>
      <p:ext uri="{BB962C8B-B14F-4D97-AF65-F5344CB8AC3E}">
        <p14:creationId xmlns:p14="http://schemas.microsoft.com/office/powerpoint/2010/main" val="246213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descr="Paveikslėlis, kuriame yra tamsa&#10;&#10;Automatiškai sugeneruotas aprašymas">
            <a:extLst>
              <a:ext uri="{FF2B5EF4-FFF2-40B4-BE49-F238E27FC236}">
                <a16:creationId xmlns:a16="http://schemas.microsoft.com/office/drawing/2014/main" id="{ADB66AEC-8087-43FA-A84C-F4066959FBB7}"/>
              </a:ext>
            </a:extLst>
          </p:cNvPr>
          <p:cNvPicPr>
            <a:picLocks noChangeAspect="1"/>
          </p:cNvPicPr>
          <p:nvPr/>
        </p:nvPicPr>
        <p:blipFill>
          <a:blip r:embed="rId3">
            <a:alphaModFix amt="50000"/>
            <a:extLst>
              <a:ext uri="{BEBA8EAE-BF5A-486C-A8C5-ECC9F3942E4B}">
                <a14:imgProps xmlns:a14="http://schemas.microsoft.com/office/drawing/2010/main">
                  <a14:imgLayer r:embed="rId4">
                    <a14:imgEffect>
                      <a14:sharpenSoften amount="3000"/>
                    </a14:imgEffect>
                    <a14:imgEffect>
                      <a14:colorTemperature colorTemp="6600"/>
                    </a14:imgEffect>
                    <a14:imgEffect>
                      <a14:saturation sat="400000"/>
                    </a14:imgEffect>
                    <a14:imgEffect>
                      <a14:brightnessContrast bright="-1000" contrast="-100000"/>
                    </a14:imgEffect>
                  </a14:imgLayer>
                </a14:imgProps>
              </a:ext>
              <a:ext uri="{28A0092B-C50C-407E-A947-70E740481C1C}">
                <a14:useLocalDpi xmlns:a14="http://schemas.microsoft.com/office/drawing/2010/main" val="0"/>
              </a:ext>
            </a:extLst>
          </a:blip>
          <a:stretch>
            <a:fillRect/>
          </a:stretch>
        </p:blipFill>
        <p:spPr>
          <a:xfrm rot="19960323">
            <a:off x="144973" y="388968"/>
            <a:ext cx="3027404" cy="2022564"/>
          </a:xfrm>
          <a:prstGeom prst="rect">
            <a:avLst/>
          </a:prstGeom>
          <a:noFill/>
          <a:effectLst>
            <a:reflection endPos="0" dist="50800" dir="5400000" sy="-100000" algn="bl" rotWithShape="0"/>
          </a:effectLst>
        </p:spPr>
      </p:pic>
      <p:graphicFrame>
        <p:nvGraphicFramePr>
          <p:cNvPr id="2" name="Table 1"/>
          <p:cNvGraphicFramePr>
            <a:graphicFrameLocks noGrp="1"/>
          </p:cNvGraphicFramePr>
          <p:nvPr>
            <p:extLst>
              <p:ext uri="{D42A27DB-BD31-4B8C-83A1-F6EECF244321}">
                <p14:modId xmlns:p14="http://schemas.microsoft.com/office/powerpoint/2010/main" val="2701015376"/>
              </p:ext>
            </p:extLst>
          </p:nvPr>
        </p:nvGraphicFramePr>
        <p:xfrm>
          <a:off x="862265" y="1934818"/>
          <a:ext cx="10491536" cy="4815840"/>
        </p:xfrm>
        <a:graphic>
          <a:graphicData uri="http://schemas.openxmlformats.org/drawingml/2006/table">
            <a:tbl>
              <a:tblPr firstRow="1" bandRow="1">
                <a:effectLst>
                  <a:reflection stA="55000" endPos="12000" dist="50800" dir="5400000" sy="-100000" algn="bl" rotWithShape="0"/>
                </a:effectLst>
                <a:tableStyleId>{5C22544A-7EE6-4342-B048-85BDC9FD1C3A}</a:tableStyleId>
              </a:tblPr>
              <a:tblGrid>
                <a:gridCol w="7944851">
                  <a:extLst>
                    <a:ext uri="{9D8B030D-6E8A-4147-A177-3AD203B41FA5}">
                      <a16:colId xmlns:a16="http://schemas.microsoft.com/office/drawing/2014/main" val="20000"/>
                    </a:ext>
                  </a:extLst>
                </a:gridCol>
                <a:gridCol w="2546685">
                  <a:extLst>
                    <a:ext uri="{9D8B030D-6E8A-4147-A177-3AD203B41FA5}">
                      <a16:colId xmlns:a16="http://schemas.microsoft.com/office/drawing/2014/main" val="20001"/>
                    </a:ext>
                  </a:extLst>
                </a:gridCol>
              </a:tblGrid>
              <a:tr h="442623">
                <a:tc>
                  <a:txBody>
                    <a:bodyPr/>
                    <a:lstStyle/>
                    <a:p>
                      <a:pPr algn="ctr"/>
                      <a:r>
                        <a:rPr lang="lt-LT" sz="1600" noProof="0" dirty="0">
                          <a:solidFill>
                            <a:schemeClr val="bg1"/>
                          </a:solidFill>
                          <a:latin typeface="+mn-lt"/>
                          <a:ea typeface="Verdana" panose="020B0604030504040204" pitchFamily="34" charset="0"/>
                          <a:cs typeface="Verdana" panose="020B0604030504040204" pitchFamily="34" charset="0"/>
                        </a:rPr>
                        <a:t>Apibrėžtis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tc>
                  <a:txBody>
                    <a:bodyPr/>
                    <a:lstStyle/>
                    <a:p>
                      <a:pPr algn="ctr"/>
                      <a:r>
                        <a:rPr lang="lt-LT" sz="1600">
                          <a:solidFill>
                            <a:schemeClr val="bg1"/>
                          </a:solidFill>
                          <a:latin typeface="+mn-lt"/>
                          <a:ea typeface="Verdana" panose="020B0604030504040204" pitchFamily="34" charset="0"/>
                          <a:cs typeface="Verdana" panose="020B0604030504040204" pitchFamily="34" charset="0"/>
                        </a:rPr>
                        <a:t>Vidaus teritorijos Savivaldybės</a:t>
                      </a:r>
                      <a:endParaRPr lang="lt-LT" sz="1600" dirty="0">
                        <a:solidFill>
                          <a:schemeClr val="bg1"/>
                        </a:solidFill>
                        <a:latin typeface="+mn-lt"/>
                        <a:ea typeface="Verdana" panose="020B0604030504040204" pitchFamily="34" charset="0"/>
                        <a:cs typeface="Verdana" panose="020B060403050404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6F84"/>
                    </a:solidFill>
                  </a:tcPr>
                </a:tc>
                <a:extLst>
                  <a:ext uri="{0D108BD9-81ED-4DB2-BD59-A6C34878D82A}">
                    <a16:rowId xmlns:a16="http://schemas.microsoft.com/office/drawing/2014/main" val="10000"/>
                  </a:ext>
                </a:extLst>
              </a:tr>
              <a:tr h="3983603">
                <a:tc>
                  <a:txBody>
                    <a:bodyPr/>
                    <a:lstStyle/>
                    <a:p>
                      <a:pPr lvl="0" algn="ctr"/>
                      <a:endParaRPr lang="lt-LT" sz="1600" b="1" i="1" kern="1200" dirty="0">
                        <a:solidFill>
                          <a:schemeClr val="bg1"/>
                        </a:solidFill>
                        <a:effectLst/>
                        <a:latin typeface="+mn-lt"/>
                        <a:ea typeface="Verdana" panose="020B0604030504040204" pitchFamily="34" charset="0"/>
                        <a:cs typeface="Verdana" panose="020B0604030504040204" pitchFamily="34" charset="0"/>
                      </a:endParaRPr>
                    </a:p>
                    <a:p>
                      <a:pPr marL="0" lvl="0" indent="0" algn="l">
                        <a:buFont typeface="Arial" panose="020B0604020202020204" pitchFamily="34" charset="0"/>
                        <a:buNone/>
                      </a:pPr>
                      <a:endParaRPr lang="lt-LT" sz="1600" b="0" kern="1200" baseline="0" dirty="0">
                        <a:solidFill>
                          <a:schemeClr val="bg1"/>
                        </a:solidFill>
                        <a:effectLst/>
                        <a:latin typeface="+mn-lt"/>
                        <a:ea typeface="Verdana" panose="020B0604030504040204" pitchFamily="34" charset="0"/>
                        <a:cs typeface="Verdana" panose="020B0604030504040204" pitchFamily="34" charset="0"/>
                      </a:endParaRPr>
                    </a:p>
                    <a:p>
                      <a:pPr marL="0" lvl="0" indent="0" algn="just">
                        <a:buFont typeface="Arial" panose="020B0604020202020204" pitchFamily="34" charset="0"/>
                        <a:buNone/>
                      </a:pPr>
                      <a:r>
                        <a:rPr lang="lt-LT" sz="1600" b="1" i="1" kern="1200" dirty="0">
                          <a:solidFill>
                            <a:schemeClr val="bg1"/>
                          </a:solidFill>
                          <a:effectLst/>
                          <a:latin typeface="+mn-lt"/>
                          <a:ea typeface="Verdana" panose="020B0604030504040204" pitchFamily="34" charset="0"/>
                          <a:cs typeface="Verdana" panose="020B0604030504040204" pitchFamily="34" charset="0"/>
                        </a:rPr>
                        <a:t>Vidaus teritorijoje gali kurtis:</a:t>
                      </a:r>
                    </a:p>
                    <a:p>
                      <a:pPr marL="285750" lvl="0" indent="-285750" algn="l">
                        <a:buFont typeface="Arial" panose="020B0604020202020204" pitchFamily="34" charset="0"/>
                        <a:buChar char="•"/>
                      </a:pPr>
                      <a:r>
                        <a:rPr lang="lt-LT" sz="1600" b="0" kern="1200" dirty="0">
                          <a:solidFill>
                            <a:schemeClr val="bg1"/>
                          </a:solidFill>
                          <a:effectLst/>
                          <a:latin typeface="+mn-lt"/>
                          <a:ea typeface="Verdana" panose="020B0604030504040204" pitchFamily="34" charset="0"/>
                          <a:cs typeface="Verdana" panose="020B0604030504040204" pitchFamily="34" charset="0"/>
                        </a:rPr>
                        <a:t>savarankiški ir / arba jungiantys kelias savivaldybes žvejybos ir akvakultūros regionai.</a:t>
                      </a:r>
                    </a:p>
                    <a:p>
                      <a:pPr marL="285750" lvl="0" indent="-285750" algn="l">
                        <a:buFont typeface="Arial" panose="020B0604020202020204" pitchFamily="34" charset="0"/>
                        <a:buChar char="•"/>
                      </a:pPr>
                      <a:endParaRPr lang="lt-LT" sz="1600" b="0" kern="1200" dirty="0">
                        <a:solidFill>
                          <a:schemeClr val="bg1"/>
                        </a:solidFill>
                        <a:effectLst/>
                        <a:latin typeface="+mn-lt"/>
                        <a:ea typeface="Verdana" panose="020B0604030504040204" pitchFamily="34" charset="0"/>
                        <a:cs typeface="Verdana" panose="020B060403050404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lt-LT" sz="1600" b="0" i="1" kern="1200" dirty="0">
                          <a:solidFill>
                            <a:schemeClr val="bg1"/>
                          </a:solidFill>
                          <a:effectLst/>
                          <a:latin typeface="+mn-lt"/>
                          <a:ea typeface="Verdana" panose="020B0604030504040204" pitchFamily="34" charset="0"/>
                          <a:cs typeface="Verdana" panose="020B0604030504040204" pitchFamily="34" charset="0"/>
                        </a:rPr>
                        <a:t>Žvejybos ir akvakultūros regiono</a:t>
                      </a:r>
                      <a:r>
                        <a:rPr lang="lt-LT" sz="1600" b="0" i="1" kern="1200" baseline="0" dirty="0">
                          <a:solidFill>
                            <a:schemeClr val="bg1"/>
                          </a:solidFill>
                          <a:effectLst/>
                          <a:latin typeface="+mn-lt"/>
                          <a:ea typeface="Verdana" panose="020B0604030504040204" pitchFamily="34" charset="0"/>
                          <a:cs typeface="Verdana" panose="020B0604030504040204" pitchFamily="34" charset="0"/>
                        </a:rPr>
                        <a:t> požymiai – regionas </a:t>
                      </a:r>
                      <a:r>
                        <a:rPr lang="lt-LT" sz="1600" b="0" kern="1200" dirty="0">
                          <a:solidFill>
                            <a:schemeClr val="bg1"/>
                          </a:solidFill>
                          <a:effectLst/>
                          <a:latin typeface="+mn-lt"/>
                          <a:ea typeface="Verdana" panose="020B0604030504040204" pitchFamily="34" charset="0"/>
                          <a:cs typeface="Verdana" panose="020B0604030504040204" pitchFamily="34" charset="0"/>
                        </a:rPr>
                        <a:t>turi atitikti šiuos reikalavimus:</a:t>
                      </a:r>
                    </a:p>
                    <a:p>
                      <a:pPr lvl="0" algn="just"/>
                      <a:endParaRPr lang="lt-LT" sz="1600" b="0" i="1"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lgn="l">
                        <a:buFont typeface="Arial" panose="020B0604020202020204" pitchFamily="34" charset="0"/>
                        <a:buChar char="•"/>
                      </a:pPr>
                      <a:r>
                        <a:rPr lang="lt-LT" sz="1600" b="0" kern="1200" baseline="0" dirty="0">
                          <a:solidFill>
                            <a:schemeClr val="bg1"/>
                          </a:solidFill>
                          <a:effectLst/>
                          <a:latin typeface="+mn-lt"/>
                          <a:ea typeface="Verdana" panose="020B0604030504040204" pitchFamily="34" charset="0"/>
                          <a:cs typeface="Verdana" panose="020B0604030504040204" pitchFamily="34" charset="0"/>
                        </a:rPr>
                        <a:t>vandens telkiniais užimta teritorija turi sudaryti ne mažiau kaip 5 proc. regiono teritorijos ploto;</a:t>
                      </a:r>
                    </a:p>
                    <a:p>
                      <a:pPr marL="285750" lvl="0" indent="-285750" algn="l">
                        <a:buFont typeface="Arial" panose="020B0604020202020204" pitchFamily="34" charset="0"/>
                        <a:buChar char="•"/>
                      </a:pPr>
                      <a:r>
                        <a:rPr lang="lt-LT" sz="1600" b="0" kern="1200" dirty="0">
                          <a:solidFill>
                            <a:schemeClr val="bg1"/>
                          </a:solidFill>
                          <a:effectLst/>
                          <a:latin typeface="+mn-lt"/>
                          <a:ea typeface="Verdana" panose="020B0604030504040204" pitchFamily="34" charset="0"/>
                          <a:cs typeface="Verdana" panose="020B0604030504040204" pitchFamily="34" charset="0"/>
                        </a:rPr>
                        <a:t>plėtojama</a:t>
                      </a:r>
                      <a:r>
                        <a:rPr lang="lt-LT" sz="1600" b="0" kern="1200" baseline="0" dirty="0">
                          <a:solidFill>
                            <a:schemeClr val="bg1"/>
                          </a:solidFill>
                          <a:effectLst/>
                          <a:latin typeface="+mn-lt"/>
                          <a:ea typeface="Verdana" panose="020B0604030504040204" pitchFamily="34" charset="0"/>
                          <a:cs typeface="Verdana" panose="020B0604030504040204" pitchFamily="34" charset="0"/>
                        </a:rPr>
                        <a:t> </a:t>
                      </a:r>
                      <a:r>
                        <a:rPr lang="lt-LT" sz="1600" b="0" kern="1200" dirty="0">
                          <a:solidFill>
                            <a:schemeClr val="bg1"/>
                          </a:solidFill>
                          <a:effectLst/>
                          <a:latin typeface="+mn-lt"/>
                          <a:ea typeface="Verdana" panose="020B0604030504040204" pitchFamily="34" charset="0"/>
                          <a:cs typeface="Verdana" panose="020B0604030504040204" pitchFamily="34" charset="0"/>
                        </a:rPr>
                        <a:t> akvakultūra, verslinės žūklės įrankiais</a:t>
                      </a:r>
                      <a:r>
                        <a:rPr lang="lt-LT" sz="1600" b="0" kern="1200" baseline="0" dirty="0">
                          <a:solidFill>
                            <a:schemeClr val="bg1"/>
                          </a:solidFill>
                          <a:effectLst/>
                          <a:latin typeface="+mn-lt"/>
                          <a:ea typeface="Verdana" panose="020B0604030504040204" pitchFamily="34" charset="0"/>
                          <a:cs typeface="Verdana" panose="020B0604030504040204" pitchFamily="34" charset="0"/>
                        </a:rPr>
                        <a:t> žvejojama ežeruose – ne mažiau kaip 7 subjektai; </a:t>
                      </a:r>
                    </a:p>
                    <a:p>
                      <a:pPr marL="285750" lvl="0" indent="-285750" algn="l">
                        <a:buFont typeface="Arial" panose="020B0604020202020204" pitchFamily="34" charset="0"/>
                        <a:buChar char="•"/>
                      </a:pPr>
                      <a:r>
                        <a:rPr lang="lt-LT" sz="1600" b="0" kern="1200" baseline="0" dirty="0">
                          <a:solidFill>
                            <a:schemeClr val="bg1"/>
                          </a:solidFill>
                          <a:effectLst/>
                          <a:latin typeface="+mn-lt"/>
                          <a:ea typeface="Verdana" panose="020B0604030504040204" pitchFamily="34" charset="0"/>
                          <a:cs typeface="Verdana" panose="020B0604030504040204" pitchFamily="34" charset="0"/>
                        </a:rPr>
                        <a:t>darbuotojų skaičius dirbantys akvakultūros / verslinės žvejybos subjektuose – ne mažiau kaip 30 darbuotojų;</a:t>
                      </a:r>
                    </a:p>
                    <a:p>
                      <a:pPr marL="285750" lvl="0" indent="-285750" algn="l">
                        <a:buFont typeface="Arial" panose="020B0604020202020204" pitchFamily="34" charset="0"/>
                        <a:buChar char="•"/>
                      </a:pPr>
                      <a:r>
                        <a:rPr lang="lt-LT" sz="1600" b="0" kern="1200" baseline="0" dirty="0">
                          <a:solidFill>
                            <a:schemeClr val="bg1"/>
                          </a:solidFill>
                          <a:effectLst/>
                          <a:latin typeface="+mn-lt"/>
                          <a:ea typeface="Verdana" panose="020B0604030504040204" pitchFamily="34" charset="0"/>
                          <a:cs typeface="Verdana" panose="020B0604030504040204" pitchFamily="34" charset="0"/>
                        </a:rPr>
                        <a:t>Sugavimai / užauginta ir realizuota ne mažiau kaip 300 t žuvininkystės produkcijos.</a:t>
                      </a:r>
                      <a:endParaRPr lang="lt-LT" sz="1600" b="0" kern="1200" dirty="0">
                        <a:solidFill>
                          <a:schemeClr val="bg1"/>
                        </a:solidFill>
                        <a:effectLst/>
                        <a:latin typeface="+mn-lt"/>
                        <a:ea typeface="Verdana" panose="020B0604030504040204" pitchFamily="34" charset="0"/>
                        <a:cs typeface="Verdana" panose="020B0604030504040204" pitchFamily="34" charset="0"/>
                      </a:endParaRPr>
                    </a:p>
                    <a:p>
                      <a:pPr marL="285750" lvl="0" indent="-285750" algn="l">
                        <a:buFont typeface="Arial" panose="020B0604020202020204" pitchFamily="34" charset="0"/>
                        <a:buChar char="•"/>
                      </a:pPr>
                      <a:endParaRPr lang="lt-LT" sz="1600" b="0" kern="1200" dirty="0">
                        <a:solidFill>
                          <a:schemeClr val="bg1"/>
                        </a:solidFill>
                        <a:effectLst/>
                        <a:latin typeface="+mn-lt"/>
                        <a:ea typeface="Verdana" panose="020B0604030504040204" pitchFamily="34" charset="0"/>
                        <a:cs typeface="Verdana" panose="020B0604030504040204" pitchFamily="34" charset="0"/>
                      </a:endParaRPr>
                    </a:p>
                    <a:p>
                      <a:pPr marL="0" lvl="0" indent="0" algn="l">
                        <a:buFont typeface="Arial" panose="020B0604020202020204" pitchFamily="34" charset="0"/>
                        <a:buNone/>
                      </a:pPr>
                      <a:endParaRPr lang="lt-LT" sz="1600" b="0" kern="1200" dirty="0">
                        <a:solidFill>
                          <a:schemeClr val="bg1"/>
                        </a:solidFill>
                        <a:effectLst/>
                        <a:latin typeface="+mn-lt"/>
                        <a:ea typeface="Verdana" panose="020B0604030504040204" pitchFamily="34" charset="0"/>
                        <a:cs typeface="Verdana" panose="020B060403050404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tc>
                  <a:txBody>
                    <a:bodyPr/>
                    <a:lstStyle/>
                    <a:p>
                      <a:pPr algn="l"/>
                      <a:r>
                        <a:rPr lang="lt-LT" sz="1600" b="0" dirty="0">
                          <a:solidFill>
                            <a:schemeClr val="bg1"/>
                          </a:solidFill>
                          <a:latin typeface="+mn-lt"/>
                          <a:ea typeface="Verdana" panose="020B0604030504040204" pitchFamily="34" charset="0"/>
                          <a:cs typeface="Verdana" panose="020B0604030504040204" pitchFamily="34" charset="0"/>
                        </a:rPr>
                        <a:t>Alytaus r.,</a:t>
                      </a:r>
                      <a:r>
                        <a:rPr lang="lt-LT" sz="1600" b="0" baseline="0" dirty="0">
                          <a:solidFill>
                            <a:schemeClr val="bg1"/>
                          </a:solidFill>
                          <a:latin typeface="+mn-lt"/>
                          <a:ea typeface="Verdana" panose="020B0604030504040204" pitchFamily="34" charset="0"/>
                          <a:cs typeface="Verdana" panose="020B0604030504040204" pitchFamily="34" charset="0"/>
                        </a:rPr>
                        <a:t> </a:t>
                      </a:r>
                    </a:p>
                    <a:p>
                      <a:pPr algn="l"/>
                      <a:r>
                        <a:rPr lang="lt-LT" sz="1600" b="0" baseline="0" dirty="0">
                          <a:solidFill>
                            <a:schemeClr val="bg1"/>
                          </a:solidFill>
                          <a:latin typeface="+mn-lt"/>
                          <a:ea typeface="Verdana" panose="020B0604030504040204" pitchFamily="34" charset="0"/>
                          <a:cs typeface="Verdana" panose="020B0604030504040204" pitchFamily="34" charset="0"/>
                        </a:rPr>
                        <a:t>Ignalinos r., </a:t>
                      </a:r>
                    </a:p>
                    <a:p>
                      <a:pPr algn="l"/>
                      <a:r>
                        <a:rPr lang="lt-LT" sz="1600" b="0" dirty="0">
                          <a:solidFill>
                            <a:schemeClr val="bg1"/>
                          </a:solidFill>
                          <a:latin typeface="+mn-lt"/>
                          <a:ea typeface="Verdana" panose="020B0604030504040204" pitchFamily="34" charset="0"/>
                          <a:cs typeface="Verdana" panose="020B0604030504040204" pitchFamily="34" charset="0"/>
                        </a:rPr>
                        <a:t>Molėtų r., </a:t>
                      </a:r>
                    </a:p>
                    <a:p>
                      <a:pPr algn="l"/>
                      <a:r>
                        <a:rPr lang="lt-LT" sz="1600" b="0" dirty="0">
                          <a:solidFill>
                            <a:schemeClr val="bg1"/>
                          </a:solidFill>
                          <a:latin typeface="+mn-lt"/>
                          <a:ea typeface="Verdana" panose="020B0604030504040204" pitchFamily="34" charset="0"/>
                          <a:cs typeface="Verdana" panose="020B0604030504040204" pitchFamily="34" charset="0"/>
                        </a:rPr>
                        <a:t>Trakų r., </a:t>
                      </a:r>
                    </a:p>
                    <a:p>
                      <a:pPr algn="l"/>
                      <a:r>
                        <a:rPr lang="lt-LT" sz="1600" b="0" i="0" dirty="0">
                          <a:solidFill>
                            <a:schemeClr val="bg1"/>
                          </a:solidFill>
                          <a:latin typeface="+mn-lt"/>
                          <a:ea typeface="Verdana" panose="020B0604030504040204" pitchFamily="34" charset="0"/>
                          <a:cs typeface="Verdana" panose="020B0604030504040204" pitchFamily="34" charset="0"/>
                        </a:rPr>
                        <a:t>Utenos r., </a:t>
                      </a:r>
                    </a:p>
                    <a:p>
                      <a:pPr algn="l"/>
                      <a:r>
                        <a:rPr lang="lt-LT" sz="1600" b="0" i="0" dirty="0">
                          <a:solidFill>
                            <a:schemeClr val="bg1"/>
                          </a:solidFill>
                          <a:latin typeface="+mn-lt"/>
                          <a:ea typeface="Verdana" panose="020B0604030504040204" pitchFamily="34" charset="0"/>
                          <a:cs typeface="Verdana" panose="020B0604030504040204" pitchFamily="34" charset="0"/>
                        </a:rPr>
                        <a:t>Zarasų r.,</a:t>
                      </a:r>
                    </a:p>
                    <a:p>
                      <a:pPr algn="l"/>
                      <a:r>
                        <a:rPr lang="lt-LT" sz="1600" b="0" i="0" dirty="0">
                          <a:solidFill>
                            <a:schemeClr val="bg1"/>
                          </a:solidFill>
                          <a:latin typeface="+mn-lt"/>
                          <a:ea typeface="Verdana" panose="020B0604030504040204" pitchFamily="34" charset="0"/>
                          <a:cs typeface="Verdana" panose="020B0604030504040204" pitchFamily="34" charset="0"/>
                        </a:rPr>
                        <a:t> Elektrėnų,</a:t>
                      </a:r>
                    </a:p>
                    <a:p>
                      <a:pPr algn="l"/>
                      <a:r>
                        <a:rPr lang="lt-LT" sz="1600" b="0" i="0" dirty="0">
                          <a:solidFill>
                            <a:schemeClr val="bg1"/>
                          </a:solidFill>
                          <a:latin typeface="+mn-lt"/>
                          <a:ea typeface="Verdana" panose="020B0604030504040204" pitchFamily="34" charset="0"/>
                          <a:cs typeface="Verdana" panose="020B0604030504040204" pitchFamily="34" charset="0"/>
                        </a:rPr>
                        <a:t>Kazlų Rūdos,</a:t>
                      </a:r>
                    </a:p>
                    <a:p>
                      <a:pPr algn="l"/>
                      <a:r>
                        <a:rPr lang="lt-LT" sz="1600" b="0" i="0" dirty="0">
                          <a:solidFill>
                            <a:schemeClr val="bg1"/>
                          </a:solidFill>
                          <a:latin typeface="+mn-lt"/>
                          <a:ea typeface="Verdana" panose="020B0604030504040204" pitchFamily="34" charset="0"/>
                          <a:cs typeface="Verdana" panose="020B0604030504040204" pitchFamily="34" charset="0"/>
                        </a:rPr>
                        <a:t>Kėdainių r.,</a:t>
                      </a:r>
                    </a:p>
                    <a:p>
                      <a:pPr algn="l"/>
                      <a:r>
                        <a:rPr lang="lt-LT" sz="1600" b="0" i="0" dirty="0">
                          <a:solidFill>
                            <a:schemeClr val="bg1"/>
                          </a:solidFill>
                          <a:latin typeface="+mn-lt"/>
                          <a:ea typeface="Verdana" panose="020B0604030504040204" pitchFamily="34" charset="0"/>
                          <a:cs typeface="Verdana" panose="020B0604030504040204" pitchFamily="34" charset="0"/>
                        </a:rPr>
                        <a:t>Kelmės r.,</a:t>
                      </a:r>
                    </a:p>
                    <a:p>
                      <a:pPr algn="l"/>
                      <a:r>
                        <a:rPr lang="lt-LT" sz="1600" b="0" i="0" dirty="0">
                          <a:solidFill>
                            <a:schemeClr val="bg1"/>
                          </a:solidFill>
                          <a:latin typeface="+mn-lt"/>
                          <a:ea typeface="Verdana" panose="020B0604030504040204" pitchFamily="34" charset="0"/>
                          <a:cs typeface="Verdana" panose="020B0604030504040204" pitchFamily="34" charset="0"/>
                        </a:rPr>
                        <a:t>Prienų r.,</a:t>
                      </a:r>
                    </a:p>
                    <a:p>
                      <a:pPr algn="l"/>
                      <a:r>
                        <a:rPr lang="lt-LT" sz="1600" b="0" i="0" dirty="0">
                          <a:solidFill>
                            <a:schemeClr val="bg1"/>
                          </a:solidFill>
                          <a:latin typeface="+mn-lt"/>
                          <a:ea typeface="Verdana" panose="020B0604030504040204" pitchFamily="34" charset="0"/>
                          <a:cs typeface="Verdana" panose="020B0604030504040204" pitchFamily="34" charset="0"/>
                        </a:rPr>
                        <a:t>Radviliškio r.,</a:t>
                      </a:r>
                    </a:p>
                    <a:p>
                      <a:pPr algn="l"/>
                      <a:r>
                        <a:rPr lang="lt-LT" sz="1600" b="0" i="0" dirty="0">
                          <a:solidFill>
                            <a:schemeClr val="bg1"/>
                          </a:solidFill>
                          <a:latin typeface="+mn-lt"/>
                          <a:ea typeface="Verdana" panose="020B0604030504040204" pitchFamily="34" charset="0"/>
                          <a:cs typeface="Verdana" panose="020B0604030504040204" pitchFamily="34" charset="0"/>
                        </a:rPr>
                        <a:t>Raseinių r.,</a:t>
                      </a:r>
                    </a:p>
                    <a:p>
                      <a:pPr algn="l"/>
                      <a:r>
                        <a:rPr lang="lt-LT" sz="1600" b="0" i="0" dirty="0">
                          <a:solidFill>
                            <a:schemeClr val="bg1"/>
                          </a:solidFill>
                          <a:latin typeface="+mn-lt"/>
                          <a:ea typeface="Verdana" panose="020B0604030504040204" pitchFamily="34" charset="0"/>
                          <a:cs typeface="Verdana" panose="020B0604030504040204" pitchFamily="34" charset="0"/>
                        </a:rPr>
                        <a:t>Šalčininkų r.,</a:t>
                      </a:r>
                    </a:p>
                    <a:p>
                      <a:pPr algn="l"/>
                      <a:r>
                        <a:rPr lang="lt-LT" sz="1600" b="0" i="0" dirty="0">
                          <a:solidFill>
                            <a:schemeClr val="bg1"/>
                          </a:solidFill>
                          <a:latin typeface="+mn-lt"/>
                          <a:ea typeface="Verdana" panose="020B0604030504040204" pitchFamily="34" charset="0"/>
                          <a:cs typeface="Verdana" panose="020B0604030504040204" pitchFamily="34" charset="0"/>
                        </a:rPr>
                        <a:t>Šiaulių r.,</a:t>
                      </a:r>
                    </a:p>
                    <a:p>
                      <a:pPr algn="l"/>
                      <a:r>
                        <a:rPr lang="lt-LT" sz="1600" b="0" i="0" dirty="0">
                          <a:solidFill>
                            <a:schemeClr val="bg1"/>
                          </a:solidFill>
                          <a:latin typeface="+mn-lt"/>
                          <a:ea typeface="Verdana" panose="020B0604030504040204" pitchFamily="34" charset="0"/>
                          <a:cs typeface="Verdana" panose="020B0604030504040204" pitchFamily="34" charset="0"/>
                        </a:rPr>
                        <a:t>Telšių r.,</a:t>
                      </a:r>
                    </a:p>
                    <a:p>
                      <a:pPr algn="l"/>
                      <a:r>
                        <a:rPr lang="lt-LT" sz="1600" b="0" i="0" dirty="0">
                          <a:solidFill>
                            <a:schemeClr val="bg1"/>
                          </a:solidFill>
                          <a:latin typeface="+mn-lt"/>
                          <a:ea typeface="Verdana" panose="020B0604030504040204" pitchFamily="34" charset="0"/>
                          <a:cs typeface="Verdana" panose="020B0604030504040204" pitchFamily="34" charset="0"/>
                        </a:rPr>
                        <a:t>Vilniaus r. </a:t>
                      </a:r>
                      <a:endParaRPr lang="lt-LT" sz="1600" b="0" i="0" baseline="0" dirty="0">
                        <a:solidFill>
                          <a:schemeClr val="bg1"/>
                        </a:solidFill>
                        <a:latin typeface="+mn-lt"/>
                        <a:ea typeface="Verdana" panose="020B0604030504040204" pitchFamily="34" charset="0"/>
                        <a:cs typeface="Verdana" panose="020B060403050404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67BA2"/>
                    </a:solidFill>
                  </a:tcPr>
                </a:tc>
                <a:extLst>
                  <a:ext uri="{0D108BD9-81ED-4DB2-BD59-A6C34878D82A}">
                    <a16:rowId xmlns:a16="http://schemas.microsoft.com/office/drawing/2014/main" val="10001"/>
                  </a:ext>
                </a:extLst>
              </a:tr>
            </a:tbl>
          </a:graphicData>
        </a:graphic>
      </p:graphicFrame>
      <p:sp>
        <p:nvSpPr>
          <p:cNvPr id="4" name="Title 1">
            <a:extLst>
              <a:ext uri="{FF2B5EF4-FFF2-40B4-BE49-F238E27FC236}">
                <a16:creationId xmlns:a16="http://schemas.microsoft.com/office/drawing/2014/main" id="{A5DC49D9-88DD-4197-99FF-64D55D161812}"/>
              </a:ext>
            </a:extLst>
          </p:cNvPr>
          <p:cNvSpPr>
            <a:spLocks noGrp="1"/>
          </p:cNvSpPr>
          <p:nvPr>
            <p:ph type="title"/>
          </p:nvPr>
        </p:nvSpPr>
        <p:spPr>
          <a:xfrm>
            <a:off x="850233" y="369309"/>
            <a:ext cx="10515600" cy="1046579"/>
          </a:xfrm>
        </p:spPr>
        <p:txBody>
          <a:bodyPr>
            <a:noAutofit/>
          </a:bodyPr>
          <a:lstStyle/>
          <a:p>
            <a:pPr algn="ctr"/>
            <a:r>
              <a:rPr lang="lt-LT" b="1" dirty="0">
                <a:latin typeface="Times New Roman" panose="02020603050405020304" pitchFamily="18" charset="0"/>
                <a:cs typeface="Times New Roman" panose="02020603050405020304" pitchFamily="18" charset="0"/>
              </a:rPr>
              <a:t>Reikalavimai žvejybos ir akvakultūros regionui</a:t>
            </a:r>
          </a:p>
        </p:txBody>
      </p:sp>
    </p:spTree>
    <p:extLst>
      <p:ext uri="{BB962C8B-B14F-4D97-AF65-F5344CB8AC3E}">
        <p14:creationId xmlns:p14="http://schemas.microsoft.com/office/powerpoint/2010/main" val="900007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aveikslėlis 17">
            <a:extLst>
              <a:ext uri="{FF2B5EF4-FFF2-40B4-BE49-F238E27FC236}">
                <a16:creationId xmlns:a16="http://schemas.microsoft.com/office/drawing/2014/main" id="{E9B92D1D-0681-4980-A4C5-66269340E356}"/>
              </a:ext>
            </a:extLst>
          </p:cNvPr>
          <p:cNvPicPr>
            <a:picLocks noChangeAspect="1"/>
          </p:cNvPicPr>
          <p:nvPr/>
        </p:nvPicPr>
        <p:blipFill>
          <a:blip r:embed="rId3">
            <a:alphaModFix amt="76000"/>
            <a:extLst>
              <a:ext uri="{BEBA8EAE-BF5A-486C-A8C5-ECC9F3942E4B}">
                <a14:imgProps xmlns:a14="http://schemas.microsoft.com/office/drawing/2010/main">
                  <a14:imgLayer r:embed="rId4">
                    <a14:imgEffect>
                      <a14:sharpenSoften amount="-16000"/>
                    </a14:imgEffect>
                    <a14:imgEffect>
                      <a14:brightnessContrast bright="-41000" contrast="-19000"/>
                    </a14:imgEffect>
                  </a14:imgLayer>
                </a14:imgProps>
              </a:ext>
            </a:extLst>
          </a:blip>
          <a:stretch>
            <a:fillRect/>
          </a:stretch>
        </p:blipFill>
        <p:spPr>
          <a:xfrm>
            <a:off x="0" y="-12700"/>
            <a:ext cx="12192000" cy="6883400"/>
          </a:xfrm>
          <a:prstGeom prst="rect">
            <a:avLst/>
          </a:prstGeom>
        </p:spPr>
      </p:pic>
      <p:sp>
        <p:nvSpPr>
          <p:cNvPr id="4" name="Title 1">
            <a:extLst>
              <a:ext uri="{FF2B5EF4-FFF2-40B4-BE49-F238E27FC236}">
                <a16:creationId xmlns:a16="http://schemas.microsoft.com/office/drawing/2014/main" id="{A5DC49D9-88DD-4197-99FF-64D55D161812}"/>
              </a:ext>
            </a:extLst>
          </p:cNvPr>
          <p:cNvSpPr>
            <a:spLocks noGrp="1"/>
          </p:cNvSpPr>
          <p:nvPr>
            <p:ph type="title"/>
          </p:nvPr>
        </p:nvSpPr>
        <p:spPr>
          <a:xfrm>
            <a:off x="838200" y="280587"/>
            <a:ext cx="10515600" cy="1046579"/>
          </a:xfrm>
        </p:spPr>
        <p:txBody>
          <a:bodyPr>
            <a:noAutofit/>
          </a:bodyPr>
          <a:lstStyle/>
          <a:p>
            <a:pPr algn="ctr"/>
            <a:r>
              <a:rPr lang="lt-LT" b="1" dirty="0">
                <a:latin typeface="Times New Roman" panose="02020603050405020304" pitchFamily="18" charset="0"/>
                <a:cs typeface="Times New Roman" panose="02020603050405020304" pitchFamily="18" charset="0"/>
              </a:rPr>
              <a:t>Teritorijos tinkamos kurtis žvejybos ir akvakultūros regionams:</a:t>
            </a:r>
          </a:p>
        </p:txBody>
      </p:sp>
      <p:pic>
        <p:nvPicPr>
          <p:cNvPr id="2" name="Paveikslėlis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51160" y="1451153"/>
            <a:ext cx="7889680" cy="5288993"/>
          </a:xfrm>
          <a:prstGeom prst="rect">
            <a:avLst/>
          </a:prstGeom>
          <a:solidFill>
            <a:srgbClr val="FFFFFF">
              <a:shade val="85000"/>
            </a:srgbClr>
          </a:solidFill>
          <a:ln w="28575"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46693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D20AEB5B-DFC7-42B4-9FAA-6B95E01D0F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5124" y="0"/>
            <a:ext cx="7476877" cy="6858000"/>
          </a:xfrm>
          <a:custGeom>
            <a:avLst/>
            <a:gdLst>
              <a:gd name="connsiteX0" fmla="*/ 637332 w 7476877"/>
              <a:gd name="connsiteY0" fmla="*/ 4332728 h 6858000"/>
              <a:gd name="connsiteX1" fmla="*/ 1576347 w 7476877"/>
              <a:gd name="connsiteY1" fmla="*/ 4332728 h 6858000"/>
              <a:gd name="connsiteX2" fmla="*/ 1720345 w 7476877"/>
              <a:gd name="connsiteY2" fmla="*/ 4419228 h 6858000"/>
              <a:gd name="connsiteX3" fmla="*/ 2190864 w 7476877"/>
              <a:gd name="connsiteY3" fmla="*/ 5245095 h 6858000"/>
              <a:gd name="connsiteX4" fmla="*/ 2190864 w 7476877"/>
              <a:gd name="connsiteY4" fmla="*/ 5413976 h 6858000"/>
              <a:gd name="connsiteX5" fmla="*/ 1720345 w 7476877"/>
              <a:gd name="connsiteY5" fmla="*/ 6239844 h 6858000"/>
              <a:gd name="connsiteX6" fmla="*/ 1576347 w 7476877"/>
              <a:gd name="connsiteY6" fmla="*/ 6326343 h 6858000"/>
              <a:gd name="connsiteX7" fmla="*/ 637332 w 7476877"/>
              <a:gd name="connsiteY7" fmla="*/ 6326343 h 6858000"/>
              <a:gd name="connsiteX8" fmla="*/ 491309 w 7476877"/>
              <a:gd name="connsiteY8" fmla="*/ 6239844 h 6858000"/>
              <a:gd name="connsiteX9" fmla="*/ 22817 w 7476877"/>
              <a:gd name="connsiteY9" fmla="*/ 5413976 h 6858000"/>
              <a:gd name="connsiteX10" fmla="*/ 22817 w 7476877"/>
              <a:gd name="connsiteY10" fmla="*/ 5245095 h 6858000"/>
              <a:gd name="connsiteX11" fmla="*/ 491309 w 7476877"/>
              <a:gd name="connsiteY11" fmla="*/ 4419228 h 6858000"/>
              <a:gd name="connsiteX12" fmla="*/ 637332 w 7476877"/>
              <a:gd name="connsiteY12" fmla="*/ 4332728 h 6858000"/>
              <a:gd name="connsiteX13" fmla="*/ 3853980 w 7476877"/>
              <a:gd name="connsiteY13" fmla="*/ 0 h 6858000"/>
              <a:gd name="connsiteX14" fmla="*/ 5043644 w 7476877"/>
              <a:gd name="connsiteY14" fmla="*/ 0 h 6858000"/>
              <a:gd name="connsiteX15" fmla="*/ 5083740 w 7476877"/>
              <a:gd name="connsiteY15" fmla="*/ 70378 h 6858000"/>
              <a:gd name="connsiteX16" fmla="*/ 5225307 w 7476877"/>
              <a:gd name="connsiteY16" fmla="*/ 318859 h 6858000"/>
              <a:gd name="connsiteX17" fmla="*/ 5225307 w 7476877"/>
              <a:gd name="connsiteY17" fmla="*/ 577503 h 6858000"/>
              <a:gd name="connsiteX18" fmla="*/ 4504695 w 7476877"/>
              <a:gd name="connsiteY18" fmla="*/ 1842337 h 6858000"/>
              <a:gd name="connsiteX19" fmla="*/ 4284162 w 7476877"/>
              <a:gd name="connsiteY19" fmla="*/ 1974811 h 6858000"/>
              <a:gd name="connsiteX20" fmla="*/ 2846045 w 7476877"/>
              <a:gd name="connsiteY20" fmla="*/ 1974811 h 6858000"/>
              <a:gd name="connsiteX21" fmla="*/ 2778342 w 7476877"/>
              <a:gd name="connsiteY21" fmla="*/ 1965645 h 6858000"/>
              <a:gd name="connsiteX22" fmla="*/ 2731777 w 7476877"/>
              <a:gd name="connsiteY22" fmla="*/ 1945746 h 6858000"/>
              <a:gd name="connsiteX23" fmla="*/ 2760233 w 7476877"/>
              <a:gd name="connsiteY23" fmla="*/ 1895581 h 6858000"/>
              <a:gd name="connsiteX24" fmla="*/ 3768459 w 7476877"/>
              <a:gd name="connsiteY24" fmla="*/ 118263 h 6858000"/>
              <a:gd name="connsiteX25" fmla="*/ 3819932 w 7476877"/>
              <a:gd name="connsiteY25" fmla="*/ 39732 h 6858000"/>
              <a:gd name="connsiteX26" fmla="*/ 1880237 w 7476877"/>
              <a:gd name="connsiteY26" fmla="*/ 0 h 6858000"/>
              <a:gd name="connsiteX27" fmla="*/ 2102124 w 7476877"/>
              <a:gd name="connsiteY27" fmla="*/ 0 h 6858000"/>
              <a:gd name="connsiteX28" fmla="*/ 2086946 w 7476877"/>
              <a:gd name="connsiteY28" fmla="*/ 26756 h 6858000"/>
              <a:gd name="connsiteX29" fmla="*/ 1911773 w 7476877"/>
              <a:gd name="connsiteY29" fmla="*/ 335552 h 6858000"/>
              <a:gd name="connsiteX30" fmla="*/ 1911773 w 7476877"/>
              <a:gd name="connsiteY30" fmla="*/ 594199 h 6858000"/>
              <a:gd name="connsiteX31" fmla="*/ 2629280 w 7476877"/>
              <a:gd name="connsiteY31" fmla="*/ 1859030 h 6858000"/>
              <a:gd name="connsiteX32" fmla="*/ 2723627 w 7476877"/>
              <a:gd name="connsiteY32" fmla="*/ 1956020 h 6858000"/>
              <a:gd name="connsiteX33" fmla="*/ 2734544 w 7476877"/>
              <a:gd name="connsiteY33" fmla="*/ 1960685 h 6858000"/>
              <a:gd name="connsiteX34" fmla="*/ 2676021 w 7476877"/>
              <a:gd name="connsiteY34" fmla="*/ 2063851 h 6858000"/>
              <a:gd name="connsiteX35" fmla="*/ 2632495 w 7476877"/>
              <a:gd name="connsiteY35" fmla="*/ 2140578 h 6858000"/>
              <a:gd name="connsiteX36" fmla="*/ 2677641 w 7476877"/>
              <a:gd name="connsiteY36" fmla="*/ 2159871 h 6858000"/>
              <a:gd name="connsiteX37" fmla="*/ 2754009 w 7476877"/>
              <a:gd name="connsiteY37" fmla="*/ 2170210 h 6858000"/>
              <a:gd name="connsiteX38" fmla="*/ 4376198 w 7476877"/>
              <a:gd name="connsiteY38" fmla="*/ 2170210 h 6858000"/>
              <a:gd name="connsiteX39" fmla="*/ 4624956 w 7476877"/>
              <a:gd name="connsiteY39" fmla="*/ 2020780 h 6858000"/>
              <a:gd name="connsiteX40" fmla="*/ 5437803 w 7476877"/>
              <a:gd name="connsiteY40" fmla="*/ 594055 h 6858000"/>
              <a:gd name="connsiteX41" fmla="*/ 5437803 w 7476877"/>
              <a:gd name="connsiteY41" fmla="*/ 302307 h 6858000"/>
              <a:gd name="connsiteX42" fmla="*/ 5294722 w 7476877"/>
              <a:gd name="connsiteY42" fmla="*/ 51168 h 6858000"/>
              <a:gd name="connsiteX43" fmla="*/ 5265570 w 7476877"/>
              <a:gd name="connsiteY43" fmla="*/ 0 h 6858000"/>
              <a:gd name="connsiteX44" fmla="*/ 7476877 w 7476877"/>
              <a:gd name="connsiteY44" fmla="*/ 0 h 6858000"/>
              <a:gd name="connsiteX45" fmla="*/ 7476877 w 7476877"/>
              <a:gd name="connsiteY45" fmla="*/ 6858000 h 6858000"/>
              <a:gd name="connsiteX46" fmla="*/ 3343303 w 7476877"/>
              <a:gd name="connsiteY46" fmla="*/ 6858000 h 6858000"/>
              <a:gd name="connsiteX47" fmla="*/ 3297958 w 7476877"/>
              <a:gd name="connsiteY47" fmla="*/ 6778065 h 6858000"/>
              <a:gd name="connsiteX48" fmla="*/ 1841286 w 7476877"/>
              <a:gd name="connsiteY48" fmla="*/ 4210218 h 6858000"/>
              <a:gd name="connsiteX49" fmla="*/ 1841286 w 7476877"/>
              <a:gd name="connsiteY49" fmla="*/ 3515516 h 6858000"/>
              <a:gd name="connsiteX50" fmla="*/ 2556859 w 7476877"/>
              <a:gd name="connsiteY50" fmla="*/ 2254092 h 6858000"/>
              <a:gd name="connsiteX51" fmla="*/ 2617166 w 7476877"/>
              <a:gd name="connsiteY51" fmla="*/ 2147787 h 6858000"/>
              <a:gd name="connsiteX52" fmla="*/ 2615044 w 7476877"/>
              <a:gd name="connsiteY52" fmla="*/ 2146880 h 6858000"/>
              <a:gd name="connsiteX53" fmla="*/ 2508620 w 7476877"/>
              <a:gd name="connsiteY53" fmla="*/ 2037473 h 6858000"/>
              <a:gd name="connsiteX54" fmla="*/ 1699276 w 7476877"/>
              <a:gd name="connsiteY54" fmla="*/ 610749 h 6858000"/>
              <a:gd name="connsiteX55" fmla="*/ 1699276 w 7476877"/>
              <a:gd name="connsiteY55" fmla="*/ 319000 h 6858000"/>
              <a:gd name="connsiteX56" fmla="*/ 1843322 w 7476877"/>
              <a:gd name="connsiteY56" fmla="*/ 650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476877" h="6858000">
                <a:moveTo>
                  <a:pt x="637332" y="4332728"/>
                </a:moveTo>
                <a:cubicBezTo>
                  <a:pt x="637332" y="4332728"/>
                  <a:pt x="637332" y="4332728"/>
                  <a:pt x="1576347" y="4332728"/>
                </a:cubicBezTo>
                <a:cubicBezTo>
                  <a:pt x="1635163" y="4332728"/>
                  <a:pt x="1691949" y="4365681"/>
                  <a:pt x="1720345" y="4419228"/>
                </a:cubicBezTo>
                <a:cubicBezTo>
                  <a:pt x="1720345" y="4419228"/>
                  <a:pt x="1720345" y="4419228"/>
                  <a:pt x="2190864" y="5245095"/>
                </a:cubicBezTo>
                <a:cubicBezTo>
                  <a:pt x="2221287" y="5296583"/>
                  <a:pt x="2221287" y="5362488"/>
                  <a:pt x="2190864" y="5413976"/>
                </a:cubicBezTo>
                <a:cubicBezTo>
                  <a:pt x="2190864" y="5413976"/>
                  <a:pt x="2190864" y="5413976"/>
                  <a:pt x="1720345" y="6239844"/>
                </a:cubicBezTo>
                <a:cubicBezTo>
                  <a:pt x="1691949" y="6293391"/>
                  <a:pt x="1635163" y="6326343"/>
                  <a:pt x="1576347" y="6326343"/>
                </a:cubicBezTo>
                <a:cubicBezTo>
                  <a:pt x="1576347" y="6326343"/>
                  <a:pt x="1576347" y="6326343"/>
                  <a:pt x="637332" y="6326343"/>
                </a:cubicBezTo>
                <a:cubicBezTo>
                  <a:pt x="576490" y="6326343"/>
                  <a:pt x="521732" y="6293391"/>
                  <a:pt x="491309" y="6239844"/>
                </a:cubicBezTo>
                <a:cubicBezTo>
                  <a:pt x="491309" y="6239844"/>
                  <a:pt x="491309" y="6239844"/>
                  <a:pt x="22817" y="5413976"/>
                </a:cubicBezTo>
                <a:cubicBezTo>
                  <a:pt x="-7605" y="5362488"/>
                  <a:pt x="-7605" y="5296583"/>
                  <a:pt x="22817" y="5245095"/>
                </a:cubicBezTo>
                <a:cubicBezTo>
                  <a:pt x="22817" y="5245095"/>
                  <a:pt x="22817" y="5245095"/>
                  <a:pt x="491309" y="4419228"/>
                </a:cubicBezTo>
                <a:cubicBezTo>
                  <a:pt x="521732" y="4365681"/>
                  <a:pt x="576490" y="4332728"/>
                  <a:pt x="637332" y="4332728"/>
                </a:cubicBezTo>
                <a:close/>
                <a:moveTo>
                  <a:pt x="3853980" y="0"/>
                </a:moveTo>
                <a:lnTo>
                  <a:pt x="5043644" y="0"/>
                </a:lnTo>
                <a:lnTo>
                  <a:pt x="5083740" y="70378"/>
                </a:lnTo>
                <a:cubicBezTo>
                  <a:pt x="5127533" y="147245"/>
                  <a:pt x="5174639" y="229925"/>
                  <a:pt x="5225307" y="318859"/>
                </a:cubicBezTo>
                <a:cubicBezTo>
                  <a:pt x="5271897" y="397715"/>
                  <a:pt x="5271897" y="498649"/>
                  <a:pt x="5225307" y="577503"/>
                </a:cubicBezTo>
                <a:cubicBezTo>
                  <a:pt x="5225307" y="577503"/>
                  <a:pt x="5225307" y="577503"/>
                  <a:pt x="4504695" y="1842337"/>
                </a:cubicBezTo>
                <a:cubicBezTo>
                  <a:pt x="4461209" y="1924345"/>
                  <a:pt x="4374239" y="1974811"/>
                  <a:pt x="4284162" y="1974811"/>
                </a:cubicBezTo>
                <a:cubicBezTo>
                  <a:pt x="4284162" y="1974811"/>
                  <a:pt x="4284162" y="1974811"/>
                  <a:pt x="2846045" y="1974811"/>
                </a:cubicBezTo>
                <a:cubicBezTo>
                  <a:pt x="2822750" y="1974811"/>
                  <a:pt x="2800035" y="1971656"/>
                  <a:pt x="2778342" y="1965645"/>
                </a:cubicBezTo>
                <a:lnTo>
                  <a:pt x="2731777" y="1945746"/>
                </a:lnTo>
                <a:lnTo>
                  <a:pt x="2760233" y="1895581"/>
                </a:lnTo>
                <a:cubicBezTo>
                  <a:pt x="3017539" y="1441999"/>
                  <a:pt x="3346890" y="861413"/>
                  <a:pt x="3768459" y="118263"/>
                </a:cubicBezTo>
                <a:cubicBezTo>
                  <a:pt x="3784101" y="90729"/>
                  <a:pt x="3801308" y="64519"/>
                  <a:pt x="3819932" y="39732"/>
                </a:cubicBezTo>
                <a:close/>
                <a:moveTo>
                  <a:pt x="1880237" y="0"/>
                </a:moveTo>
                <a:lnTo>
                  <a:pt x="2102124" y="0"/>
                </a:lnTo>
                <a:lnTo>
                  <a:pt x="2086946" y="26756"/>
                </a:lnTo>
                <a:cubicBezTo>
                  <a:pt x="1911773" y="335552"/>
                  <a:pt x="1911773" y="335552"/>
                  <a:pt x="1911773" y="335552"/>
                </a:cubicBezTo>
                <a:cubicBezTo>
                  <a:pt x="1865182" y="414408"/>
                  <a:pt x="1865182" y="515344"/>
                  <a:pt x="1911773" y="594199"/>
                </a:cubicBezTo>
                <a:cubicBezTo>
                  <a:pt x="2629280" y="1859030"/>
                  <a:pt x="2629280" y="1859030"/>
                  <a:pt x="2629280" y="1859030"/>
                </a:cubicBezTo>
                <a:cubicBezTo>
                  <a:pt x="2652576" y="1900035"/>
                  <a:pt x="2685189" y="1933154"/>
                  <a:pt x="2723627" y="1956020"/>
                </a:cubicBezTo>
                <a:lnTo>
                  <a:pt x="2734544" y="1960685"/>
                </a:lnTo>
                <a:lnTo>
                  <a:pt x="2676021" y="2063851"/>
                </a:lnTo>
                <a:lnTo>
                  <a:pt x="2632495" y="2140578"/>
                </a:lnTo>
                <a:lnTo>
                  <a:pt x="2677641" y="2159871"/>
                </a:lnTo>
                <a:cubicBezTo>
                  <a:pt x="2702113" y="2166652"/>
                  <a:pt x="2727732" y="2170210"/>
                  <a:pt x="2754009" y="2170210"/>
                </a:cubicBezTo>
                <a:cubicBezTo>
                  <a:pt x="4376198" y="2170210"/>
                  <a:pt x="4376198" y="2170210"/>
                  <a:pt x="4376198" y="2170210"/>
                </a:cubicBezTo>
                <a:cubicBezTo>
                  <a:pt x="4477805" y="2170210"/>
                  <a:pt x="4575904" y="2113286"/>
                  <a:pt x="4624956" y="2020780"/>
                </a:cubicBezTo>
                <a:cubicBezTo>
                  <a:pt x="5437803" y="594055"/>
                  <a:pt x="5437803" y="594055"/>
                  <a:pt x="5437803" y="594055"/>
                </a:cubicBezTo>
                <a:cubicBezTo>
                  <a:pt x="5490358" y="505109"/>
                  <a:pt x="5490358" y="391256"/>
                  <a:pt x="5437803" y="302307"/>
                </a:cubicBezTo>
                <a:cubicBezTo>
                  <a:pt x="5387000" y="213137"/>
                  <a:pt x="5339373" y="129540"/>
                  <a:pt x="5294722" y="51168"/>
                </a:cubicBezTo>
                <a:lnTo>
                  <a:pt x="5265570" y="0"/>
                </a:lnTo>
                <a:lnTo>
                  <a:pt x="7476877" y="0"/>
                </a:lnTo>
                <a:lnTo>
                  <a:pt x="7476877" y="6858000"/>
                </a:lnTo>
                <a:lnTo>
                  <a:pt x="3343303" y="6858000"/>
                </a:lnTo>
                <a:lnTo>
                  <a:pt x="3297958" y="6778065"/>
                </a:lnTo>
                <a:cubicBezTo>
                  <a:pt x="3015657" y="6280421"/>
                  <a:pt x="2563976" y="5484189"/>
                  <a:pt x="1841286" y="4210218"/>
                </a:cubicBezTo>
                <a:cubicBezTo>
                  <a:pt x="1716144" y="3998418"/>
                  <a:pt x="1716144" y="3727316"/>
                  <a:pt x="1841286" y="3515516"/>
                </a:cubicBezTo>
                <a:cubicBezTo>
                  <a:pt x="1841286" y="3515516"/>
                  <a:pt x="1841286" y="3515516"/>
                  <a:pt x="2556859" y="2254092"/>
                </a:cubicBezTo>
                <a:lnTo>
                  <a:pt x="2617166" y="2147787"/>
                </a:lnTo>
                <a:lnTo>
                  <a:pt x="2615044" y="2146880"/>
                </a:lnTo>
                <a:cubicBezTo>
                  <a:pt x="2571686" y="2121084"/>
                  <a:pt x="2534897" y="2083728"/>
                  <a:pt x="2508620" y="2037473"/>
                </a:cubicBezTo>
                <a:cubicBezTo>
                  <a:pt x="2508620" y="2037473"/>
                  <a:pt x="2508620" y="2037473"/>
                  <a:pt x="1699276" y="610749"/>
                </a:cubicBezTo>
                <a:cubicBezTo>
                  <a:pt x="1646720" y="521803"/>
                  <a:pt x="1646720" y="407950"/>
                  <a:pt x="1699276" y="319000"/>
                </a:cubicBezTo>
                <a:cubicBezTo>
                  <a:pt x="1699276" y="319000"/>
                  <a:pt x="1699276" y="319000"/>
                  <a:pt x="1843322" y="65075"/>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0" name="Group 19">
            <a:extLst>
              <a:ext uri="{FF2B5EF4-FFF2-40B4-BE49-F238E27FC236}">
                <a16:creationId xmlns:a16="http://schemas.microsoft.com/office/drawing/2014/main" id="{64B93721-934F-4F1E-A868-0B2BA110D3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1960" y="561256"/>
            <a:ext cx="1128382" cy="847206"/>
            <a:chOff x="7393391" y="1075612"/>
            <a:chExt cx="1128382" cy="847206"/>
          </a:xfrm>
        </p:grpSpPr>
        <p:sp>
          <p:nvSpPr>
            <p:cNvPr id="21" name="Freeform 5">
              <a:extLst>
                <a:ext uri="{FF2B5EF4-FFF2-40B4-BE49-F238E27FC236}">
                  <a16:creationId xmlns:a16="http://schemas.microsoft.com/office/drawing/2014/main" id="{99494AF8-52DE-4016-B1B9-5D16974BAE2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7393391" y="1327438"/>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22" name="Freeform 5">
              <a:extLst>
                <a:ext uri="{FF2B5EF4-FFF2-40B4-BE49-F238E27FC236}">
                  <a16:creationId xmlns:a16="http://schemas.microsoft.com/office/drawing/2014/main" id="{C27115E3-8DBD-460F-8EAD-44E12617413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7971281" y="1075612"/>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
        <p:nvSpPr>
          <p:cNvPr id="32" name="Šešiakampis 31">
            <a:extLst>
              <a:ext uri="{FF2B5EF4-FFF2-40B4-BE49-F238E27FC236}">
                <a16:creationId xmlns:a16="http://schemas.microsoft.com/office/drawing/2014/main" id="{3A91965A-7056-4B2F-B696-BFA4241E6F5D}"/>
              </a:ext>
            </a:extLst>
          </p:cNvPr>
          <p:cNvSpPr/>
          <p:nvPr/>
        </p:nvSpPr>
        <p:spPr>
          <a:xfrm>
            <a:off x="9209488" y="5399381"/>
            <a:ext cx="1123259" cy="1025264"/>
          </a:xfrm>
          <a:prstGeom prst="hexagon">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26" name="Paveikslėlis 25">
            <a:extLst>
              <a:ext uri="{FF2B5EF4-FFF2-40B4-BE49-F238E27FC236}">
                <a16:creationId xmlns:a16="http://schemas.microsoft.com/office/drawing/2014/main" id="{F7F1A190-AA53-4150-878B-39E73EB5E7D4}"/>
              </a:ext>
            </a:extLst>
          </p:cNvPr>
          <p:cNvPicPr>
            <a:picLocks noChangeAspect="1"/>
          </p:cNvPicPr>
          <p:nvPr/>
        </p:nvPicPr>
        <p:blipFill rotWithShape="1">
          <a:blip r:embed="rId2"/>
          <a:srcRect l="30294" t="11253" r="44900" b="22635"/>
          <a:stretch/>
        </p:blipFill>
        <p:spPr>
          <a:xfrm>
            <a:off x="10126453" y="5514535"/>
            <a:ext cx="1710212" cy="1144831"/>
          </a:xfrm>
          <a:prstGeom prst="rect">
            <a:avLst/>
          </a:prstGeom>
        </p:spPr>
      </p:pic>
      <p:sp>
        <p:nvSpPr>
          <p:cNvPr id="31" name="Šešiakampis 30">
            <a:extLst>
              <a:ext uri="{FF2B5EF4-FFF2-40B4-BE49-F238E27FC236}">
                <a16:creationId xmlns:a16="http://schemas.microsoft.com/office/drawing/2014/main" id="{982365B9-CC3C-40C6-9AC3-FE830AD279F7}"/>
              </a:ext>
            </a:extLst>
          </p:cNvPr>
          <p:cNvSpPr/>
          <p:nvPr/>
        </p:nvSpPr>
        <p:spPr>
          <a:xfrm>
            <a:off x="9819992" y="5139129"/>
            <a:ext cx="612919" cy="520505"/>
          </a:xfrm>
          <a:prstGeom prst="hexagon">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3" name="Šešiakampis 32">
            <a:extLst>
              <a:ext uri="{FF2B5EF4-FFF2-40B4-BE49-F238E27FC236}">
                <a16:creationId xmlns:a16="http://schemas.microsoft.com/office/drawing/2014/main" id="{0A82F8AB-913B-4122-BF87-17B406F1610D}"/>
              </a:ext>
            </a:extLst>
          </p:cNvPr>
          <p:cNvSpPr/>
          <p:nvPr/>
        </p:nvSpPr>
        <p:spPr>
          <a:xfrm flipH="1" flipV="1">
            <a:off x="12444626" y="5245810"/>
            <a:ext cx="53836" cy="45719"/>
          </a:xfrm>
          <a:prstGeom prst="hexagon">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dirty="0"/>
          </a:p>
        </p:txBody>
      </p:sp>
      <p:sp>
        <p:nvSpPr>
          <p:cNvPr id="17" name="TextBox 16">
            <a:extLst>
              <a:ext uri="{FF2B5EF4-FFF2-40B4-BE49-F238E27FC236}">
                <a16:creationId xmlns:a16="http://schemas.microsoft.com/office/drawing/2014/main" id="{32760553-674C-4E7F-BBF8-044ADA83C299}"/>
              </a:ext>
            </a:extLst>
          </p:cNvPr>
          <p:cNvSpPr txBox="1"/>
          <p:nvPr/>
        </p:nvSpPr>
        <p:spPr>
          <a:xfrm>
            <a:off x="1565365" y="2504602"/>
            <a:ext cx="9061269" cy="1631216"/>
          </a:xfrm>
          <a:prstGeom prst="rect">
            <a:avLst/>
          </a:prstGeom>
          <a:noFill/>
        </p:spPr>
        <p:txBody>
          <a:bodyPr wrap="square">
            <a:spAutoFit/>
          </a:bodyPr>
          <a:lstStyle/>
          <a:p>
            <a:pPr algn="ctr"/>
            <a:r>
              <a:rPr lang="lt-LT" sz="10000" dirty="0">
                <a:latin typeface="Times New Roman" panose="02020603050405020304" pitchFamily="18" charset="0"/>
                <a:cs typeface="Times New Roman" panose="02020603050405020304" pitchFamily="18" charset="0"/>
              </a:rPr>
              <a:t>Ačiū už dėmesį</a:t>
            </a:r>
          </a:p>
        </p:txBody>
      </p:sp>
    </p:spTree>
    <p:extLst>
      <p:ext uri="{BB962C8B-B14F-4D97-AF65-F5344CB8AC3E}">
        <p14:creationId xmlns:p14="http://schemas.microsoft.com/office/powerpoint/2010/main" val="1219969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8FF88A3-8EBC-4142-8CC2-EBE257ED6C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aveikslėlis 5" descr="Paveikslėlis, kuriame yra valtis, laukas, dangus, laivas&#10;&#10;Automatiškai sugeneruotas aprašymas">
            <a:extLst>
              <a:ext uri="{FF2B5EF4-FFF2-40B4-BE49-F238E27FC236}">
                <a16:creationId xmlns:a16="http://schemas.microsoft.com/office/drawing/2014/main" id="{608C2F9B-808B-41F4-987B-3CB126821D05}"/>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15730"/>
          <a:stretch/>
        </p:blipFill>
        <p:spPr>
          <a:xfrm>
            <a:off x="3" y="-7"/>
            <a:ext cx="12191997" cy="6858000"/>
          </a:xfrm>
          <a:prstGeom prst="rect">
            <a:avLst/>
          </a:prstGeom>
        </p:spPr>
      </p:pic>
      <p:sp>
        <p:nvSpPr>
          <p:cNvPr id="2" name="Pavadinimas 1">
            <a:extLst>
              <a:ext uri="{FF2B5EF4-FFF2-40B4-BE49-F238E27FC236}">
                <a16:creationId xmlns:a16="http://schemas.microsoft.com/office/drawing/2014/main" id="{88293364-406D-4443-98F3-AEB241AB6DA9}"/>
              </a:ext>
            </a:extLst>
          </p:cNvPr>
          <p:cNvSpPr>
            <a:spLocks noGrp="1"/>
          </p:cNvSpPr>
          <p:nvPr>
            <p:ph type="title"/>
          </p:nvPr>
        </p:nvSpPr>
        <p:spPr>
          <a:xfrm>
            <a:off x="2130356" y="505436"/>
            <a:ext cx="8898952" cy="1461778"/>
          </a:xfrm>
        </p:spPr>
        <p:txBody>
          <a:bodyPr>
            <a:normAutofit/>
          </a:bodyPr>
          <a:lstStyle/>
          <a:p>
            <a:pPr algn="ctr"/>
            <a:r>
              <a:rPr lang="lt-LT" b="1" dirty="0">
                <a:latin typeface="Times New Roman" panose="02020603050405020304" pitchFamily="18" charset="0"/>
                <a:cs typeface="Times New Roman" panose="02020603050405020304" pitchFamily="18" charset="0"/>
              </a:rPr>
              <a:t>SSGG analizė. Stiprybės</a:t>
            </a:r>
          </a:p>
        </p:txBody>
      </p:sp>
      <p:sp>
        <p:nvSpPr>
          <p:cNvPr id="16" name="Freeform 5">
            <a:extLst>
              <a:ext uri="{FF2B5EF4-FFF2-40B4-BE49-F238E27FC236}">
                <a16:creationId xmlns:a16="http://schemas.microsoft.com/office/drawing/2014/main" id="{261388EF-B4CE-4326-979A-2F53CED60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327777" y="343104"/>
            <a:ext cx="975050" cy="840504"/>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4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pic>
        <p:nvPicPr>
          <p:cNvPr id="4" name="Paveikslėlis 3" descr="Paveikslėlis, kuriame yra naktis&#10;&#10;Automatiškai sugeneruotas aprašymas">
            <a:extLst>
              <a:ext uri="{FF2B5EF4-FFF2-40B4-BE49-F238E27FC236}">
                <a16:creationId xmlns:a16="http://schemas.microsoft.com/office/drawing/2014/main" id="{223C4BC1-E653-4172-BF7F-9C99A17033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7000" contrast="-100000"/>
                    </a14:imgEffect>
                  </a14:imgLayer>
                </a14:imgProps>
              </a:ext>
              <a:ext uri="{28A0092B-C50C-407E-A947-70E740481C1C}">
                <a14:useLocalDpi xmlns:a14="http://schemas.microsoft.com/office/drawing/2010/main" val="0"/>
              </a:ext>
            </a:extLst>
          </a:blip>
          <a:srcRect l="35193" r="-6" b="-6"/>
          <a:stretch/>
        </p:blipFill>
        <p:spPr>
          <a:xfrm>
            <a:off x="443660" y="832340"/>
            <a:ext cx="1570813" cy="1363363"/>
          </a:xfrm>
          <a:custGeom>
            <a:avLst/>
            <a:gdLst/>
            <a:ahLst/>
            <a:cxnLst/>
            <a:rect l="l" t="t" r="r" b="b"/>
            <a:pathLst>
              <a:path w="1570813" h="1363363">
                <a:moveTo>
                  <a:pt x="452248" y="0"/>
                </a:moveTo>
                <a:cubicBezTo>
                  <a:pt x="1118566" y="0"/>
                  <a:pt x="1118566" y="0"/>
                  <a:pt x="1118566" y="0"/>
                </a:cubicBezTo>
                <a:cubicBezTo>
                  <a:pt x="1160301" y="0"/>
                  <a:pt x="1200597" y="22535"/>
                  <a:pt x="1220745" y="59154"/>
                </a:cubicBezTo>
                <a:cubicBezTo>
                  <a:pt x="1554623" y="623936"/>
                  <a:pt x="1554623" y="623936"/>
                  <a:pt x="1554623" y="623936"/>
                </a:cubicBezTo>
                <a:cubicBezTo>
                  <a:pt x="1576210" y="659147"/>
                  <a:pt x="1576210" y="704217"/>
                  <a:pt x="1554623" y="739427"/>
                </a:cubicBezTo>
                <a:cubicBezTo>
                  <a:pt x="1220745" y="1304209"/>
                  <a:pt x="1220745" y="1304209"/>
                  <a:pt x="1220745" y="1304209"/>
                </a:cubicBezTo>
                <a:cubicBezTo>
                  <a:pt x="1200597" y="1340828"/>
                  <a:pt x="1160301" y="1363363"/>
                  <a:pt x="1118566" y="1363363"/>
                </a:cubicBezTo>
                <a:cubicBezTo>
                  <a:pt x="452248" y="1363363"/>
                  <a:pt x="452248" y="1363363"/>
                  <a:pt x="452248" y="1363363"/>
                </a:cubicBezTo>
                <a:cubicBezTo>
                  <a:pt x="409074" y="1363363"/>
                  <a:pt x="370218" y="1340828"/>
                  <a:pt x="348631" y="1304209"/>
                </a:cubicBezTo>
                <a:cubicBezTo>
                  <a:pt x="16191" y="739427"/>
                  <a:pt x="16191" y="739427"/>
                  <a:pt x="16191" y="739427"/>
                </a:cubicBezTo>
                <a:cubicBezTo>
                  <a:pt x="-5396" y="704217"/>
                  <a:pt x="-5396" y="659147"/>
                  <a:pt x="16191" y="623936"/>
                </a:cubicBezTo>
                <a:cubicBezTo>
                  <a:pt x="348631" y="59154"/>
                  <a:pt x="348631" y="59154"/>
                  <a:pt x="348631" y="59154"/>
                </a:cubicBezTo>
                <a:cubicBezTo>
                  <a:pt x="370218" y="22535"/>
                  <a:pt x="409074" y="0"/>
                  <a:pt x="452248" y="0"/>
                </a:cubicBezTo>
                <a:close/>
              </a:path>
            </a:pathLst>
          </a:custGeom>
          <a:ln w="63500">
            <a:solidFill>
              <a:schemeClr val="tx1">
                <a:alpha val="80000"/>
              </a:schemeClr>
            </a:solidFill>
          </a:ln>
        </p:spPr>
      </p:pic>
      <p:sp>
        <p:nvSpPr>
          <p:cNvPr id="18" name="Freeform 5">
            <a:extLst>
              <a:ext uri="{FF2B5EF4-FFF2-40B4-BE49-F238E27FC236}">
                <a16:creationId xmlns:a16="http://schemas.microsoft.com/office/drawing/2014/main" id="{1D917FAD-3240-4D3F-91A0-9571F75DC6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769451" y="970414"/>
            <a:ext cx="616956" cy="531823"/>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6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 name="Turinio vietos rezervavimo ženklas 2">
            <a:extLst>
              <a:ext uri="{FF2B5EF4-FFF2-40B4-BE49-F238E27FC236}">
                <a16:creationId xmlns:a16="http://schemas.microsoft.com/office/drawing/2014/main" id="{E30A9DCA-0A3B-4AB5-9EB0-7DA146E1B6BA}"/>
              </a:ext>
            </a:extLst>
          </p:cNvPr>
          <p:cNvSpPr>
            <a:spLocks noGrp="1"/>
          </p:cNvSpPr>
          <p:nvPr>
            <p:ph idx="1"/>
          </p:nvPr>
        </p:nvSpPr>
        <p:spPr>
          <a:xfrm>
            <a:off x="1657350" y="2306264"/>
            <a:ext cx="10229850" cy="3451599"/>
          </a:xfrm>
          <a:solidFill>
            <a:schemeClr val="tx2">
              <a:lumMod val="10000"/>
              <a:alpha val="37000"/>
            </a:schemeClr>
          </a:solidFill>
          <a:ln>
            <a:noFill/>
          </a:ln>
          <a:effectLst>
            <a:softEdge rad="228600"/>
          </a:effectLst>
        </p:spPr>
        <p:style>
          <a:lnRef idx="0">
            <a:scrgbClr r="0" g="0" b="0"/>
          </a:lnRef>
          <a:fillRef idx="0">
            <a:scrgbClr r="0" g="0" b="0"/>
          </a:fillRef>
          <a:effectRef idx="0">
            <a:scrgbClr r="0" g="0" b="0"/>
          </a:effectRef>
          <a:fontRef idx="minor">
            <a:schemeClr val="lt1"/>
          </a:fontRef>
        </p:style>
        <p:txBody>
          <a:bodyPr>
            <a:normAutofit/>
          </a:bodyPr>
          <a:lstStyle/>
          <a:p>
            <a:pPr marL="0" indent="0" rtl="0" eaLnBrk="1" fontAlgn="t" latinLnBrk="0" hangingPunct="1">
              <a:spcBef>
                <a:spcPts val="0"/>
              </a:spcBef>
              <a:spcAft>
                <a:spcPts val="0"/>
              </a:spcAft>
              <a:buNone/>
            </a:pPr>
            <a:endParaRPr lang="lt-LT" sz="2400" dirty="0">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cs typeface="Times New Roman" panose="02020603050405020304" pitchFamily="18" charset="0"/>
              </a:rPr>
              <a:t>Aktyviai plėtojamos vietos iniciatyvos ir partnerystė, auga bendruomenių vaidmuo;</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cs typeface="Times New Roman" panose="02020603050405020304" pitchFamily="18" charset="0"/>
              </a:rPr>
              <a:t>Regionuose besiribojančiuose su Baltijos jūra ir Kuršių mariomis, taip pat, kur santykinai dideli natūralaus</a:t>
            </a:r>
            <a:r>
              <a:rPr lang="lt-LT" sz="2400" b="0" i="0" u="none" strike="noStrike" kern="1200" baseline="0" dirty="0">
                <a:effectLst/>
                <a:latin typeface="Times New Roman" panose="02020603050405020304" pitchFamily="18" charset="0"/>
                <a:cs typeface="Times New Roman" panose="02020603050405020304" pitchFamily="18" charset="0"/>
              </a:rPr>
              <a:t> </a:t>
            </a:r>
            <a:r>
              <a:rPr lang="lt-LT" sz="2400" b="0" i="0" u="none" strike="noStrike" kern="1200" dirty="0">
                <a:effectLst/>
                <a:latin typeface="Times New Roman" panose="02020603050405020304" pitchFamily="18" charset="0"/>
                <a:cs typeface="Times New Roman" panose="02020603050405020304" pitchFamily="18" charset="0"/>
              </a:rPr>
              <a:t>vandens ištekliai ir didelis jo rekreacinis potencialas, išplėtota turizmo veikla;</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cs typeface="Times New Roman" panose="02020603050405020304" pitchFamily="18" charset="0"/>
              </a:rPr>
              <a:t>Didelis potencialas plėtoti</a:t>
            </a:r>
            <a:r>
              <a:rPr lang="lt-LT" sz="2400" b="0" i="0" u="none" strike="noStrike" kern="1200" baseline="0" dirty="0">
                <a:effectLst/>
                <a:latin typeface="Times New Roman" panose="02020603050405020304" pitchFamily="18" charset="0"/>
                <a:cs typeface="Times New Roman" panose="02020603050405020304" pitchFamily="18" charset="0"/>
              </a:rPr>
              <a:t> tvarią žuvininkystę;</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baseline="0" dirty="0">
                <a:effectLst/>
                <a:latin typeface="Times New Roman" panose="02020603050405020304" pitchFamily="18" charset="0"/>
                <a:cs typeface="Times New Roman" panose="02020603050405020304" pitchFamily="18" charset="0"/>
              </a:rPr>
              <a:t>Didelė patirtis, plėtoti akvakultūrą;</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cs typeface="Times New Roman" panose="02020603050405020304" pitchFamily="18" charset="0"/>
              </a:rPr>
              <a:t>Vystomi tiesioginiai pardavimai, kitos inovatyvios veiklos.</a:t>
            </a:r>
          </a:p>
          <a:p>
            <a:pPr marL="347472" indent="-347472" rtl="0" eaLnBrk="1" fontAlgn="t" latinLnBrk="0" hangingPunct="1">
              <a:spcBef>
                <a:spcPts val="0"/>
              </a:spcBef>
              <a:spcAft>
                <a:spcPts val="0"/>
              </a:spcAft>
            </a:pPr>
            <a:endParaRPr lang="lt-LT" sz="2400" b="0" i="0" u="none" strike="noStrike"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8995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1000"/>
                                        <p:tgtEl>
                                          <p:spTgt spid="3">
                                            <p:bg/>
                                          </p:spTgt>
                                        </p:tgtEl>
                                      </p:cBhvr>
                                    </p:animEffect>
                                    <p:anim calcmode="lin" valueType="num">
                                      <p:cBhvr>
                                        <p:cTn id="14" dur="1000" fill="hold"/>
                                        <p:tgtEl>
                                          <p:spTgt spid="3">
                                            <p:bg/>
                                          </p:spTgt>
                                        </p:tgtEl>
                                        <p:attrNameLst>
                                          <p:attrName>ppt_x</p:attrName>
                                        </p:attrNameLst>
                                      </p:cBhvr>
                                      <p:tavLst>
                                        <p:tav tm="0">
                                          <p:val>
                                            <p:strVal val="#ppt_x"/>
                                          </p:val>
                                        </p:tav>
                                        <p:tav tm="100000">
                                          <p:val>
                                            <p:strVal val="#ppt_x"/>
                                          </p:val>
                                        </p:tav>
                                      </p:tavLst>
                                    </p:anim>
                                    <p:anim calcmode="lin" valueType="num">
                                      <p:cBhvr>
                                        <p:cTn id="15"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0"/>
                                        <p:tgtEl>
                                          <p:spTgt spid="3">
                                            <p:txEl>
                                              <p:pRg st="3" end="3"/>
                                            </p:txEl>
                                          </p:spTgt>
                                        </p:tgtEl>
                                      </p:cBhvr>
                                    </p:animEffect>
                                    <p:anim calcmode="lin" valueType="num">
                                      <p:cBhvr>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8FF88A3-8EBC-4142-8CC2-EBE257ED6C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aveikslėlis 3">
            <a:extLst>
              <a:ext uri="{FF2B5EF4-FFF2-40B4-BE49-F238E27FC236}">
                <a16:creationId xmlns:a16="http://schemas.microsoft.com/office/drawing/2014/main" id="{841829CE-B17F-4E40-B682-2802B7E13EB7}"/>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15414"/>
          <a:stretch/>
        </p:blipFill>
        <p:spPr>
          <a:xfrm>
            <a:off x="3" y="10"/>
            <a:ext cx="12191997" cy="6857990"/>
          </a:xfrm>
          <a:prstGeom prst="rect">
            <a:avLst/>
          </a:prstGeom>
        </p:spPr>
      </p:pic>
      <p:sp>
        <p:nvSpPr>
          <p:cNvPr id="2" name="Pavadinimas 1">
            <a:extLst>
              <a:ext uri="{FF2B5EF4-FFF2-40B4-BE49-F238E27FC236}">
                <a16:creationId xmlns:a16="http://schemas.microsoft.com/office/drawing/2014/main" id="{0527D002-0236-46DC-915F-2E08FB8117CD}"/>
              </a:ext>
            </a:extLst>
          </p:cNvPr>
          <p:cNvSpPr>
            <a:spLocks noGrp="1"/>
          </p:cNvSpPr>
          <p:nvPr>
            <p:ph type="title"/>
          </p:nvPr>
        </p:nvSpPr>
        <p:spPr>
          <a:xfrm>
            <a:off x="1630601" y="502222"/>
            <a:ext cx="9484225" cy="1461778"/>
          </a:xfrm>
        </p:spPr>
        <p:txBody>
          <a:bodyPr>
            <a:normAutofit/>
          </a:bodyPr>
          <a:lstStyle/>
          <a:p>
            <a:pPr algn="ctr"/>
            <a:r>
              <a:rPr lang="lt-LT" b="1" dirty="0">
                <a:latin typeface="Times New Roman" panose="02020603050405020304" pitchFamily="18" charset="0"/>
                <a:cs typeface="Times New Roman" panose="02020603050405020304" pitchFamily="18" charset="0"/>
              </a:rPr>
              <a:t>SSGG analizė. Silpnybės</a:t>
            </a:r>
            <a:endParaRPr lang="lt-LT" b="1" dirty="0"/>
          </a:p>
        </p:txBody>
      </p:sp>
      <p:grpSp>
        <p:nvGrpSpPr>
          <p:cNvPr id="16" name="Group 15">
            <a:extLst>
              <a:ext uri="{FF2B5EF4-FFF2-40B4-BE49-F238E27FC236}">
                <a16:creationId xmlns:a16="http://schemas.microsoft.com/office/drawing/2014/main" id="{27D8A815-1B1F-4DB5-A03C-F4987CF0CB0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V="1">
            <a:off x="327777" y="343106"/>
            <a:ext cx="1692092" cy="1852591"/>
            <a:chOff x="790870" y="911082"/>
            <a:chExt cx="2191635" cy="2442764"/>
          </a:xfrm>
        </p:grpSpPr>
        <p:sp>
          <p:nvSpPr>
            <p:cNvPr id="17" name="Freeform 5">
              <a:extLst>
                <a:ext uri="{FF2B5EF4-FFF2-40B4-BE49-F238E27FC236}">
                  <a16:creationId xmlns:a16="http://schemas.microsoft.com/office/drawing/2014/main" id="{261388EF-B4CE-4326-979A-2F53CED606FE}"/>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790870" y="2245586"/>
              <a:ext cx="1262906" cy="1108260"/>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4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5">
              <a:extLst>
                <a:ext uri="{FF2B5EF4-FFF2-40B4-BE49-F238E27FC236}">
                  <a16:creationId xmlns:a16="http://schemas.microsoft.com/office/drawing/2014/main" id="{33A25547-9075-4BDB-8F46-BA09E76AA324}"/>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933975" y="911082"/>
              <a:ext cx="2048530" cy="1797684"/>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tx1">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5">
              <a:extLst>
                <a:ext uri="{FF2B5EF4-FFF2-40B4-BE49-F238E27FC236}">
                  <a16:creationId xmlns:a16="http://schemas.microsoft.com/office/drawing/2014/main" id="{1D917FAD-3240-4D3F-91A0-9571F75DC6DC}"/>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1362936" y="1825453"/>
              <a:ext cx="799094" cy="701243"/>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6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 name="Turinio vietos rezervavimo ženklas 2">
            <a:extLst>
              <a:ext uri="{FF2B5EF4-FFF2-40B4-BE49-F238E27FC236}">
                <a16:creationId xmlns:a16="http://schemas.microsoft.com/office/drawing/2014/main" id="{59DF51B7-A4F8-415E-BE30-3E7B052E8960}"/>
              </a:ext>
            </a:extLst>
          </p:cNvPr>
          <p:cNvSpPr>
            <a:spLocks noGrp="1"/>
          </p:cNvSpPr>
          <p:nvPr>
            <p:ph idx="1"/>
          </p:nvPr>
        </p:nvSpPr>
        <p:spPr>
          <a:xfrm>
            <a:off x="1229066" y="2015934"/>
            <a:ext cx="10488398" cy="4548263"/>
          </a:xfrm>
          <a:solidFill>
            <a:schemeClr val="dk1">
              <a:alpha val="37000"/>
            </a:schemeClr>
          </a:solidFill>
          <a:ln>
            <a:noFill/>
          </a:ln>
          <a:effectLst>
            <a:softEdge rad="482600"/>
          </a:effectLst>
        </p:spPr>
        <p:style>
          <a:lnRef idx="0">
            <a:scrgbClr r="0" g="0" b="0"/>
          </a:lnRef>
          <a:fillRef idx="0">
            <a:scrgbClr r="0" g="0" b="0"/>
          </a:fillRef>
          <a:effectRef idx="0">
            <a:scrgbClr r="0" g="0" b="0"/>
          </a:effectRef>
          <a:fontRef idx="minor">
            <a:schemeClr val="lt1"/>
          </a:fontRef>
        </p:style>
        <p:txBody>
          <a:bodyPr>
            <a:noAutofit/>
          </a:bodyPr>
          <a:lstStyle/>
          <a:p>
            <a:pPr marL="347472" indent="-347472" rtl="0" eaLnBrk="1" fontAlgn="t" latinLnBrk="0" hangingPunct="1">
              <a:spcBef>
                <a:spcPts val="0"/>
              </a:spcBef>
              <a:spcAft>
                <a:spcPts val="0"/>
              </a:spcAft>
            </a:pPr>
            <a:endParaRPr lang="lt-LT" sz="2400" dirty="0">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dirty="0">
                <a:latin typeface="Times New Roman" panose="02020603050405020304" pitchFamily="18" charset="0"/>
                <a:cs typeface="Times New Roman" panose="02020603050405020304" pitchFamily="18" charset="0"/>
              </a:rPr>
              <a:t>Spartus gyventojų skaičiaus mažėjimas ir senėjimas;</a:t>
            </a:r>
          </a:p>
          <a:p>
            <a:pPr marL="347472" indent="-347472" rtl="0" eaLnBrk="1" fontAlgn="t" latinLnBrk="0" hangingPunct="1">
              <a:spcBef>
                <a:spcPts val="0"/>
              </a:spcBef>
              <a:spcAft>
                <a:spcPts val="0"/>
              </a:spcAft>
            </a:pPr>
            <a:r>
              <a:rPr lang="lt-LT" sz="2400" dirty="0">
                <a:latin typeface="Times New Roman" panose="02020603050405020304" pitchFamily="18" charset="0"/>
                <a:cs typeface="Times New Roman" panose="02020603050405020304" pitchFamily="18" charset="0"/>
              </a:rPr>
              <a:t>Didelė į darbo rinką sunkiai besiintegruojančių gyventojų dalis;</a:t>
            </a:r>
          </a:p>
          <a:p>
            <a:pPr marL="347472" indent="-347472" rtl="0" eaLnBrk="1" fontAlgn="t" latinLnBrk="0" hangingPunct="1">
              <a:spcBef>
                <a:spcPts val="0"/>
              </a:spcBef>
              <a:spcAft>
                <a:spcPts val="0"/>
              </a:spcAft>
            </a:pPr>
            <a:r>
              <a:rPr lang="lt-LT" sz="2400" dirty="0">
                <a:latin typeface="Times New Roman" panose="02020603050405020304" pitchFamily="18" charset="0"/>
                <a:cs typeface="Times New Roman" panose="02020603050405020304" pitchFamily="18" charset="0"/>
              </a:rPr>
              <a:t>Paslaugų regionuose, nutolusiose nuo didžiųjų miestų, trūkumas;</a:t>
            </a:r>
          </a:p>
          <a:p>
            <a:pPr marL="347472" indent="-347472" rtl="0" eaLnBrk="1" fontAlgn="t" latinLnBrk="0" hangingPunct="1">
              <a:spcBef>
                <a:spcPts val="0"/>
              </a:spcBef>
              <a:spcAft>
                <a:spcPts val="0"/>
              </a:spcAft>
            </a:pPr>
            <a:r>
              <a:rPr lang="lt-LT" sz="2400" dirty="0">
                <a:latin typeface="Times New Roman" panose="02020603050405020304" pitchFamily="18" charset="0"/>
                <a:cs typeface="Times New Roman" panose="02020603050405020304" pitchFamily="18" charset="0"/>
              </a:rPr>
              <a:t>Vandens turizmo, mėgėjiškos žūklės paslaugos dažniausiai teikiamos kaip verslinę žuvininkystę papildanti veikla. Šių paslaugų potencialas nėra pilnai išnaudojamas;</a:t>
            </a:r>
          </a:p>
          <a:p>
            <a:pPr marL="347472" indent="-347472" rtl="0" eaLnBrk="1" fontAlgn="t" latinLnBrk="0" hangingPunct="1">
              <a:spcBef>
                <a:spcPts val="0"/>
              </a:spcBef>
              <a:spcAft>
                <a:spcPts val="0"/>
              </a:spcAft>
            </a:pPr>
            <a:r>
              <a:rPr lang="lt-LT" sz="2400" dirty="0">
                <a:latin typeface="Times New Roman" panose="02020603050405020304" pitchFamily="18" charset="0"/>
                <a:cs typeface="Times New Roman" panose="02020603050405020304" pitchFamily="18" charset="0"/>
              </a:rPr>
              <a:t>Mažas bendradarbiavimo mastas, tiek vietos, tiek tarp teritoriniu, tiek tarptautiniu lygiu;</a:t>
            </a:r>
          </a:p>
          <a:p>
            <a:pPr marL="347472" indent="-347472" rtl="0" eaLnBrk="1" fontAlgn="t" latinLnBrk="0" hangingPunct="1">
              <a:spcBef>
                <a:spcPts val="0"/>
              </a:spcBef>
              <a:spcAft>
                <a:spcPts val="0"/>
              </a:spcAft>
            </a:pPr>
            <a:r>
              <a:rPr lang="lt-LT" sz="2400" dirty="0">
                <a:latin typeface="Times New Roman" panose="02020603050405020304" pitchFamily="18" charset="0"/>
                <a:cs typeface="Times New Roman" panose="02020603050405020304" pitchFamily="18" charset="0"/>
              </a:rPr>
              <a:t>Dėl aukštų ir sudėtingų reikalavimų, nepakankamų žinių potencialūs vietos projektų rengėjai ir įgyvendintojai praranda motyvaciją;</a:t>
            </a:r>
          </a:p>
          <a:p>
            <a:pPr marL="347472" indent="-347472" rtl="0" eaLnBrk="1" fontAlgn="t" latinLnBrk="0" hangingPunct="1">
              <a:spcBef>
                <a:spcPts val="0"/>
              </a:spcBef>
              <a:spcAft>
                <a:spcPts val="0"/>
              </a:spcAft>
            </a:pPr>
            <a:r>
              <a:rPr lang="lt-LT" sz="2400" dirty="0">
                <a:latin typeface="Times New Roman" panose="02020603050405020304" pitchFamily="18" charset="0"/>
                <a:cs typeface="Times New Roman" panose="02020603050405020304" pitchFamily="18" charset="0"/>
              </a:rPr>
              <a:t>Administraciniai reikalavimai ir jų sudėtingumas vienodi tiek mažiems, teik dideliems projektams.</a:t>
            </a:r>
          </a:p>
          <a:p>
            <a:endParaRPr lang="lt-L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1313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1000"/>
                                        <p:tgtEl>
                                          <p:spTgt spid="3">
                                            <p:bg/>
                                          </p:spTgt>
                                        </p:tgtEl>
                                      </p:cBhvr>
                                    </p:animEffect>
                                    <p:anim calcmode="lin" valueType="num">
                                      <p:cBhvr>
                                        <p:cTn id="14" dur="1000" fill="hold"/>
                                        <p:tgtEl>
                                          <p:spTgt spid="3">
                                            <p:bg/>
                                          </p:spTgt>
                                        </p:tgtEl>
                                        <p:attrNameLst>
                                          <p:attrName>ppt_x</p:attrName>
                                        </p:attrNameLst>
                                      </p:cBhvr>
                                      <p:tavLst>
                                        <p:tav tm="0">
                                          <p:val>
                                            <p:strVal val="#ppt_x"/>
                                          </p:val>
                                        </p:tav>
                                        <p:tav tm="100000">
                                          <p:val>
                                            <p:strVal val="#ppt_x"/>
                                          </p:val>
                                        </p:tav>
                                      </p:tavLst>
                                    </p:anim>
                                    <p:anim calcmode="lin" valueType="num">
                                      <p:cBhvr>
                                        <p:cTn id="15"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0"/>
                                        <p:tgtEl>
                                          <p:spTgt spid="3">
                                            <p:txEl>
                                              <p:pRg st="3" end="3"/>
                                            </p:txEl>
                                          </p:spTgt>
                                        </p:tgtEl>
                                      </p:cBhvr>
                                    </p:animEffect>
                                    <p:anim calcmode="lin" valueType="num">
                                      <p:cBhvr>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1000"/>
                                        <p:tgtEl>
                                          <p:spTgt spid="3">
                                            <p:txEl>
                                              <p:pRg st="6" end="6"/>
                                            </p:txEl>
                                          </p:spTgt>
                                        </p:tgtEl>
                                      </p:cBhvr>
                                    </p:animEffect>
                                    <p:anim calcmode="lin" valueType="num">
                                      <p:cBhvr>
                                        <p:cTn id="4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fade">
                                      <p:cBhvr>
                                        <p:cTn id="50" dur="1000"/>
                                        <p:tgtEl>
                                          <p:spTgt spid="3">
                                            <p:txEl>
                                              <p:pRg st="7" end="7"/>
                                            </p:txEl>
                                          </p:spTgt>
                                        </p:tgtEl>
                                      </p:cBhvr>
                                    </p:animEffect>
                                    <p:anim calcmode="lin" valueType="num">
                                      <p:cBhvr>
                                        <p:cTn id="5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8FF88A3-8EBC-4142-8CC2-EBE257ED6C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aveikslėlis 4" descr="Paveikslėlis, kuriame yra grandinė&#10;&#10;Automatiškai sugeneruotas aprašymas">
            <a:extLst>
              <a:ext uri="{FF2B5EF4-FFF2-40B4-BE49-F238E27FC236}">
                <a16:creationId xmlns:a16="http://schemas.microsoft.com/office/drawing/2014/main" id="{35F9B0D8-EFA9-405C-ACD5-3B0A86568E16}"/>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b="4661"/>
          <a:stretch/>
        </p:blipFill>
        <p:spPr>
          <a:xfrm>
            <a:off x="3" y="10"/>
            <a:ext cx="12191997" cy="6857990"/>
          </a:xfrm>
          <a:prstGeom prst="rect">
            <a:avLst/>
          </a:prstGeom>
        </p:spPr>
      </p:pic>
      <p:sp>
        <p:nvSpPr>
          <p:cNvPr id="2" name="Pavadinimas 1">
            <a:extLst>
              <a:ext uri="{FF2B5EF4-FFF2-40B4-BE49-F238E27FC236}">
                <a16:creationId xmlns:a16="http://schemas.microsoft.com/office/drawing/2014/main" id="{7C3C023B-A071-4BDA-B57F-EE0816864D1D}"/>
              </a:ext>
            </a:extLst>
          </p:cNvPr>
          <p:cNvSpPr>
            <a:spLocks noGrp="1"/>
          </p:cNvSpPr>
          <p:nvPr>
            <p:ph type="title"/>
          </p:nvPr>
        </p:nvSpPr>
        <p:spPr>
          <a:xfrm>
            <a:off x="2130356" y="505438"/>
            <a:ext cx="9484225" cy="1461778"/>
          </a:xfrm>
        </p:spPr>
        <p:txBody>
          <a:bodyPr>
            <a:normAutofit/>
          </a:bodyPr>
          <a:lstStyle/>
          <a:p>
            <a:pPr algn="ctr"/>
            <a:r>
              <a:rPr lang="lt-LT" b="1" dirty="0">
                <a:latin typeface="Times New Roman" panose="02020603050405020304" pitchFamily="18" charset="0"/>
                <a:cs typeface="Times New Roman" panose="02020603050405020304" pitchFamily="18" charset="0"/>
              </a:rPr>
              <a:t>SSGG analizė. Galimybės</a:t>
            </a:r>
          </a:p>
        </p:txBody>
      </p:sp>
      <p:grpSp>
        <p:nvGrpSpPr>
          <p:cNvPr id="12" name="Group 11">
            <a:extLst>
              <a:ext uri="{FF2B5EF4-FFF2-40B4-BE49-F238E27FC236}">
                <a16:creationId xmlns:a16="http://schemas.microsoft.com/office/drawing/2014/main" id="{27D8A815-1B1F-4DB5-A03C-F4987CF0CB0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V="1">
            <a:off x="327777" y="343106"/>
            <a:ext cx="1692092" cy="1852591"/>
            <a:chOff x="790870" y="911082"/>
            <a:chExt cx="2191635" cy="2442764"/>
          </a:xfrm>
        </p:grpSpPr>
        <p:sp>
          <p:nvSpPr>
            <p:cNvPr id="13" name="Freeform 5">
              <a:extLst>
                <a:ext uri="{FF2B5EF4-FFF2-40B4-BE49-F238E27FC236}">
                  <a16:creationId xmlns:a16="http://schemas.microsoft.com/office/drawing/2014/main" id="{261388EF-B4CE-4326-979A-2F53CED606FE}"/>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790870" y="2245586"/>
              <a:ext cx="1262906" cy="1108260"/>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4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5">
              <a:extLst>
                <a:ext uri="{FF2B5EF4-FFF2-40B4-BE49-F238E27FC236}">
                  <a16:creationId xmlns:a16="http://schemas.microsoft.com/office/drawing/2014/main" id="{33A25547-9075-4BDB-8F46-BA09E76AA324}"/>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933975" y="911082"/>
              <a:ext cx="2048530" cy="1797684"/>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tx1">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5">
              <a:extLst>
                <a:ext uri="{FF2B5EF4-FFF2-40B4-BE49-F238E27FC236}">
                  <a16:creationId xmlns:a16="http://schemas.microsoft.com/office/drawing/2014/main" id="{1D917FAD-3240-4D3F-91A0-9571F75DC6DC}"/>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1362936" y="1825453"/>
              <a:ext cx="799094" cy="701243"/>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6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 name="Turinio vietos rezervavimo ženklas 2">
            <a:extLst>
              <a:ext uri="{FF2B5EF4-FFF2-40B4-BE49-F238E27FC236}">
                <a16:creationId xmlns:a16="http://schemas.microsoft.com/office/drawing/2014/main" id="{23089AC1-0476-47A3-8A52-740F577BA3CC}"/>
              </a:ext>
            </a:extLst>
          </p:cNvPr>
          <p:cNvSpPr>
            <a:spLocks noGrp="1"/>
          </p:cNvSpPr>
          <p:nvPr>
            <p:ph idx="1"/>
          </p:nvPr>
        </p:nvSpPr>
        <p:spPr>
          <a:xfrm>
            <a:off x="2019869" y="2195697"/>
            <a:ext cx="9484235" cy="3707250"/>
          </a:xfrm>
          <a:solidFill>
            <a:schemeClr val="dk1">
              <a:alpha val="48000"/>
            </a:schemeClr>
          </a:solidFill>
          <a:ln>
            <a:noFill/>
          </a:ln>
          <a:effectLst>
            <a:softEdge rad="330200"/>
          </a:effectLst>
        </p:spPr>
        <p:style>
          <a:lnRef idx="0">
            <a:scrgbClr r="0" g="0" b="0"/>
          </a:lnRef>
          <a:fillRef idx="0">
            <a:scrgbClr r="0" g="0" b="0"/>
          </a:fillRef>
          <a:effectRef idx="0">
            <a:scrgbClr r="0" g="0" b="0"/>
          </a:effectRef>
          <a:fontRef idx="minor">
            <a:schemeClr val="lt1"/>
          </a:fontRef>
        </p:style>
        <p:txBody>
          <a:bodyPr>
            <a:noAutofit/>
          </a:bodyPr>
          <a:lstStyle/>
          <a:p>
            <a:pPr marL="347472" indent="-347472" rtl="0" eaLnBrk="1" fontAlgn="t" latinLnBrk="0" hangingPunct="1">
              <a:spcBef>
                <a:spcPts val="0"/>
              </a:spcBef>
              <a:spcAft>
                <a:spcPts val="0"/>
              </a:spcAft>
            </a:pPr>
            <a:endPar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Turizmo ir rekreacijos paslaugų paklausos augimas;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Ekologiškų, autentiškų, aukštos kokybės žuvies produktų paklausos augimas;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Naujų bioekonomikos produktų paklausos augimas;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Mokslo ir technologinė pažanga, leidžianti plėtoti naujų </a:t>
            </a:r>
            <a:r>
              <a:rPr lang="lt-LT" sz="2400" b="0" i="0" u="none" strike="noStrike" kern="1200" dirty="0" err="1">
                <a:effectLst/>
                <a:latin typeface="Times New Roman" panose="02020603050405020304" pitchFamily="18" charset="0"/>
                <a:ea typeface="Verdana" panose="020B0604030504040204" pitchFamily="34" charset="0"/>
                <a:cs typeface="Times New Roman" panose="02020603050405020304" pitchFamily="18" charset="0"/>
              </a:rPr>
              <a:t>bioproduktų</a:t>
            </a: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 gamybą, panaudojant vietos išteklius;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Naujų technologijų, įskaitant skaitmeninimą, tiek valdant partnerystes, tiek įgyvendinant vietos projektus, taikymas;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Konsultacijų ir mokymų platesnis prieinamumas;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Žuvies produkcijos gamintojų ir vartotojų tinklų kūrimasis;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Technologijų, leisiančių švelninti klimato kaitą, tobulėjimas.</a:t>
            </a:r>
            <a:endParaRPr lang="lt-LT" sz="2400" b="0" i="0" u="none" strike="noStrike" dirty="0">
              <a:effectLst/>
              <a:latin typeface="Times New Roman" panose="02020603050405020304" pitchFamily="18" charset="0"/>
              <a:cs typeface="Times New Roman" panose="02020603050405020304" pitchFamily="18" charset="0"/>
            </a:endParaRPr>
          </a:p>
          <a:p>
            <a:pPr indent="0" rtl="0" eaLnBrk="1" fontAlgn="t" latinLnBrk="0" hangingPunct="1">
              <a:spcBef>
                <a:spcPts val="0"/>
              </a:spcBef>
              <a:spcAft>
                <a:spcPts val="0"/>
              </a:spcAft>
              <a:buNone/>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 </a:t>
            </a:r>
            <a:endParaRPr lang="lt-LT" sz="2400" b="0" i="0" u="none" strike="noStrike"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33222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1000"/>
                                        <p:tgtEl>
                                          <p:spTgt spid="3">
                                            <p:bg/>
                                          </p:spTgt>
                                        </p:tgtEl>
                                      </p:cBhvr>
                                    </p:animEffect>
                                    <p:anim calcmode="lin" valueType="num">
                                      <p:cBhvr>
                                        <p:cTn id="14" dur="1000" fill="hold"/>
                                        <p:tgtEl>
                                          <p:spTgt spid="3">
                                            <p:bg/>
                                          </p:spTgt>
                                        </p:tgtEl>
                                        <p:attrNameLst>
                                          <p:attrName>ppt_x</p:attrName>
                                        </p:attrNameLst>
                                      </p:cBhvr>
                                      <p:tavLst>
                                        <p:tav tm="0">
                                          <p:val>
                                            <p:strVal val="#ppt_x"/>
                                          </p:val>
                                        </p:tav>
                                        <p:tav tm="100000">
                                          <p:val>
                                            <p:strVal val="#ppt_x"/>
                                          </p:val>
                                        </p:tav>
                                      </p:tavLst>
                                    </p:anim>
                                    <p:anim calcmode="lin" valueType="num">
                                      <p:cBhvr>
                                        <p:cTn id="15"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0"/>
                                        <p:tgtEl>
                                          <p:spTgt spid="3">
                                            <p:txEl>
                                              <p:pRg st="3" end="3"/>
                                            </p:txEl>
                                          </p:spTgt>
                                        </p:tgtEl>
                                      </p:cBhvr>
                                    </p:animEffect>
                                    <p:anim calcmode="lin" valueType="num">
                                      <p:cBhvr>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1000"/>
                                        <p:tgtEl>
                                          <p:spTgt spid="3">
                                            <p:txEl>
                                              <p:pRg st="6" end="6"/>
                                            </p:txEl>
                                          </p:spTgt>
                                        </p:tgtEl>
                                      </p:cBhvr>
                                    </p:animEffect>
                                    <p:anim calcmode="lin" valueType="num">
                                      <p:cBhvr>
                                        <p:cTn id="4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fade">
                                      <p:cBhvr>
                                        <p:cTn id="50" dur="1000"/>
                                        <p:tgtEl>
                                          <p:spTgt spid="3">
                                            <p:txEl>
                                              <p:pRg st="7" end="7"/>
                                            </p:txEl>
                                          </p:spTgt>
                                        </p:tgtEl>
                                      </p:cBhvr>
                                    </p:animEffect>
                                    <p:anim calcmode="lin" valueType="num">
                                      <p:cBhvr>
                                        <p:cTn id="5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Effect transition="in" filter="fade">
                                      <p:cBhvr>
                                        <p:cTn id="55" dur="1000"/>
                                        <p:tgtEl>
                                          <p:spTgt spid="3">
                                            <p:txEl>
                                              <p:pRg st="8" end="8"/>
                                            </p:txEl>
                                          </p:spTgt>
                                        </p:tgtEl>
                                      </p:cBhvr>
                                    </p:animEffect>
                                    <p:anim calcmode="lin" valueType="num">
                                      <p:cBhvr>
                                        <p:cTn id="5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1000"/>
                                        <p:tgtEl>
                                          <p:spTgt spid="3">
                                            <p:txEl>
                                              <p:pRg st="9" end="9"/>
                                            </p:txEl>
                                          </p:spTgt>
                                        </p:tgtEl>
                                      </p:cBhvr>
                                    </p:animEffect>
                                    <p:anim calcmode="lin" valueType="num">
                                      <p:cBhvr>
                                        <p:cTn id="6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8FF88A3-8EBC-4142-8CC2-EBE257ED6C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aveikslėlis 4" descr="Paveikslėlis, kuriame yra vanduo, dangus, laukas, valtis&#10;&#10;Automatiškai sugeneruotas aprašymas">
            <a:extLst>
              <a:ext uri="{FF2B5EF4-FFF2-40B4-BE49-F238E27FC236}">
                <a16:creationId xmlns:a16="http://schemas.microsoft.com/office/drawing/2014/main" id="{A46131F8-1A9E-49AD-AA1B-2F9BBCFBEEFD}"/>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11765"/>
          <a:stretch/>
        </p:blipFill>
        <p:spPr>
          <a:xfrm>
            <a:off x="3" y="10"/>
            <a:ext cx="12191997" cy="6857990"/>
          </a:xfrm>
          <a:prstGeom prst="rect">
            <a:avLst/>
          </a:prstGeom>
        </p:spPr>
      </p:pic>
      <p:sp>
        <p:nvSpPr>
          <p:cNvPr id="2" name="Pavadinimas 1">
            <a:extLst>
              <a:ext uri="{FF2B5EF4-FFF2-40B4-BE49-F238E27FC236}">
                <a16:creationId xmlns:a16="http://schemas.microsoft.com/office/drawing/2014/main" id="{A7CCAD3B-F2B8-4346-B039-3DB3E7B5133E}"/>
              </a:ext>
            </a:extLst>
          </p:cNvPr>
          <p:cNvSpPr>
            <a:spLocks noGrp="1"/>
          </p:cNvSpPr>
          <p:nvPr>
            <p:ph type="title"/>
          </p:nvPr>
        </p:nvSpPr>
        <p:spPr>
          <a:xfrm>
            <a:off x="2269511" y="621276"/>
            <a:ext cx="9484225" cy="1461778"/>
          </a:xfrm>
        </p:spPr>
        <p:txBody>
          <a:bodyPr>
            <a:normAutofit/>
          </a:bodyPr>
          <a:lstStyle/>
          <a:p>
            <a:pPr algn="ctr"/>
            <a:r>
              <a:rPr lang="lt-LT" b="1" dirty="0">
                <a:latin typeface="Times New Roman" panose="02020603050405020304" pitchFamily="18" charset="0"/>
                <a:cs typeface="Times New Roman" panose="02020603050405020304" pitchFamily="18" charset="0"/>
              </a:rPr>
              <a:t>SSGG analizė. Grėsmės</a:t>
            </a:r>
          </a:p>
        </p:txBody>
      </p:sp>
      <p:grpSp>
        <p:nvGrpSpPr>
          <p:cNvPr id="12" name="Group 11">
            <a:extLst>
              <a:ext uri="{FF2B5EF4-FFF2-40B4-BE49-F238E27FC236}">
                <a16:creationId xmlns:a16="http://schemas.microsoft.com/office/drawing/2014/main" id="{27D8A815-1B1F-4DB5-A03C-F4987CF0CB0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V="1">
            <a:off x="327777" y="343106"/>
            <a:ext cx="1692092" cy="1852591"/>
            <a:chOff x="790870" y="911082"/>
            <a:chExt cx="2191635" cy="2442764"/>
          </a:xfrm>
        </p:grpSpPr>
        <p:sp>
          <p:nvSpPr>
            <p:cNvPr id="13" name="Freeform 5">
              <a:extLst>
                <a:ext uri="{FF2B5EF4-FFF2-40B4-BE49-F238E27FC236}">
                  <a16:creationId xmlns:a16="http://schemas.microsoft.com/office/drawing/2014/main" id="{261388EF-B4CE-4326-979A-2F53CED606FE}"/>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790870" y="2245586"/>
              <a:ext cx="1262906" cy="1108260"/>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4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5">
              <a:extLst>
                <a:ext uri="{FF2B5EF4-FFF2-40B4-BE49-F238E27FC236}">
                  <a16:creationId xmlns:a16="http://schemas.microsoft.com/office/drawing/2014/main" id="{33A25547-9075-4BDB-8F46-BA09E76AA324}"/>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933975" y="911082"/>
              <a:ext cx="2048530" cy="1797684"/>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tx1">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5">
              <a:extLst>
                <a:ext uri="{FF2B5EF4-FFF2-40B4-BE49-F238E27FC236}">
                  <a16:creationId xmlns:a16="http://schemas.microsoft.com/office/drawing/2014/main" id="{1D917FAD-3240-4D3F-91A0-9571F75DC6DC}"/>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1362936" y="1825453"/>
              <a:ext cx="799094" cy="701243"/>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6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 name="Turinio vietos rezervavimo ženklas 2">
            <a:extLst>
              <a:ext uri="{FF2B5EF4-FFF2-40B4-BE49-F238E27FC236}">
                <a16:creationId xmlns:a16="http://schemas.microsoft.com/office/drawing/2014/main" id="{B3306C34-A269-47DC-AB7D-2CD0FF5556D5}"/>
              </a:ext>
            </a:extLst>
          </p:cNvPr>
          <p:cNvSpPr>
            <a:spLocks noGrp="1"/>
          </p:cNvSpPr>
          <p:nvPr>
            <p:ph idx="1"/>
          </p:nvPr>
        </p:nvSpPr>
        <p:spPr>
          <a:xfrm>
            <a:off x="1836786" y="2083054"/>
            <a:ext cx="9675302" cy="4549660"/>
          </a:xfrm>
          <a:solidFill>
            <a:schemeClr val="dk1">
              <a:alpha val="17000"/>
            </a:schemeClr>
          </a:solidFill>
          <a:ln>
            <a:noFill/>
          </a:ln>
          <a:effectLst>
            <a:softEdge rad="584200"/>
          </a:effectLst>
        </p:spPr>
        <p:style>
          <a:lnRef idx="0">
            <a:scrgbClr r="0" g="0" b="0"/>
          </a:lnRef>
          <a:fillRef idx="0">
            <a:scrgbClr r="0" g="0" b="0"/>
          </a:fillRef>
          <a:effectRef idx="0">
            <a:scrgbClr r="0" g="0" b="0"/>
          </a:effectRef>
          <a:fontRef idx="minor">
            <a:schemeClr val="lt1"/>
          </a:fontRef>
        </p:style>
        <p:txBody>
          <a:bodyPr>
            <a:noAutofit/>
          </a:bodyPr>
          <a:lstStyle/>
          <a:p>
            <a:pPr marL="347472" indent="-347472" rtl="0" eaLnBrk="1" fontAlgn="t" latinLnBrk="0" hangingPunct="1">
              <a:spcBef>
                <a:spcPts val="0"/>
              </a:spcBef>
              <a:spcAft>
                <a:spcPts val="0"/>
              </a:spcAft>
            </a:pPr>
            <a:endPar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Žuvų išteklių Baltijos jūroje ir priekrantėje mažėjimas; </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Darbo jėgos trūkumas;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ŠESD emisijų didėjimas;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Blogėjanti regionų infrastruktūra ir paslaugų prieinamumas, nesudarantis galimybių  kartų kaitai;</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Tarptautinių politinių susitarimų, nacionalinių įsipareigojimų dėl klimato kaitos įgyvendinimas;</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Griežtėjantys verslinei žvejybai keliami aplinkosaugos reikalavimai gali mažinti žvejų pajamas ir didinti žvejybos verslo sezoniškumą;</a:t>
            </a:r>
            <a:endParaRPr lang="lt-LT" sz="2400" b="0" i="0" u="none" strike="noStrike" dirty="0">
              <a:effectLst/>
              <a:latin typeface="Times New Roman" panose="02020603050405020304" pitchFamily="18" charset="0"/>
              <a:cs typeface="Times New Roman" panose="02020603050405020304" pitchFamily="18" charset="0"/>
            </a:endParaRPr>
          </a:p>
          <a:p>
            <a:pPr marL="347472" indent="-347472" rtl="0" eaLnBrk="1" fontAlgn="t" latinLnBrk="0" hangingPunct="1">
              <a:spcBef>
                <a:spcPts val="0"/>
              </a:spcBef>
              <a:spcAft>
                <a:spcPts val="0"/>
              </a:spcAft>
            </a:pPr>
            <a:r>
              <a:rPr lang="lt-LT" sz="2400" b="0" i="0" u="none" strike="noStrike" kern="1200" dirty="0">
                <a:effectLst/>
                <a:latin typeface="Times New Roman" panose="02020603050405020304" pitchFamily="18" charset="0"/>
                <a:ea typeface="Verdana" panose="020B0604030504040204" pitchFamily="34" charset="0"/>
                <a:cs typeface="Times New Roman" panose="02020603050405020304" pitchFamily="18" charset="0"/>
              </a:rPr>
              <a:t>Per mažas inovacijų finansavimas, nulemtas didelės ekonominės naujovių diegimo rizikos, ilgo inovacijų atsipirkimo laiko bei tinkamų lėšų šaltinių stokos.</a:t>
            </a:r>
            <a:endParaRPr lang="lt-LT" sz="2400" b="0" i="0" u="none" strike="noStrike" dirty="0">
              <a:effectLst/>
              <a:latin typeface="Times New Roman" panose="02020603050405020304" pitchFamily="18" charset="0"/>
              <a:cs typeface="Times New Roman" panose="02020603050405020304" pitchFamily="18" charset="0"/>
            </a:endParaRPr>
          </a:p>
          <a:p>
            <a:endParaRPr lang="lt-L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241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1000"/>
                                        <p:tgtEl>
                                          <p:spTgt spid="3">
                                            <p:bg/>
                                          </p:spTgt>
                                        </p:tgtEl>
                                      </p:cBhvr>
                                    </p:animEffect>
                                    <p:anim calcmode="lin" valueType="num">
                                      <p:cBhvr>
                                        <p:cTn id="14" dur="1000" fill="hold"/>
                                        <p:tgtEl>
                                          <p:spTgt spid="3">
                                            <p:bg/>
                                          </p:spTgt>
                                        </p:tgtEl>
                                        <p:attrNameLst>
                                          <p:attrName>ppt_x</p:attrName>
                                        </p:attrNameLst>
                                      </p:cBhvr>
                                      <p:tavLst>
                                        <p:tav tm="0">
                                          <p:val>
                                            <p:strVal val="#ppt_x"/>
                                          </p:val>
                                        </p:tav>
                                        <p:tav tm="100000">
                                          <p:val>
                                            <p:strVal val="#ppt_x"/>
                                          </p:val>
                                        </p:tav>
                                      </p:tavLst>
                                    </p:anim>
                                    <p:anim calcmode="lin" valueType="num">
                                      <p:cBhvr>
                                        <p:cTn id="15"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0"/>
                                        <p:tgtEl>
                                          <p:spTgt spid="3">
                                            <p:txEl>
                                              <p:pRg st="3" end="3"/>
                                            </p:txEl>
                                          </p:spTgt>
                                        </p:tgtEl>
                                      </p:cBhvr>
                                    </p:animEffect>
                                    <p:anim calcmode="lin" valueType="num">
                                      <p:cBhvr>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1000"/>
                                        <p:tgtEl>
                                          <p:spTgt spid="3">
                                            <p:txEl>
                                              <p:pRg st="6" end="6"/>
                                            </p:txEl>
                                          </p:spTgt>
                                        </p:tgtEl>
                                      </p:cBhvr>
                                    </p:animEffect>
                                    <p:anim calcmode="lin" valueType="num">
                                      <p:cBhvr>
                                        <p:cTn id="4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fade">
                                      <p:cBhvr>
                                        <p:cTn id="50" dur="1000"/>
                                        <p:tgtEl>
                                          <p:spTgt spid="3">
                                            <p:txEl>
                                              <p:pRg st="7" end="7"/>
                                            </p:txEl>
                                          </p:spTgt>
                                        </p:tgtEl>
                                      </p:cBhvr>
                                    </p:animEffect>
                                    <p:anim calcmode="lin" valueType="num">
                                      <p:cBhvr>
                                        <p:cTn id="5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A9F7B4E-B03D-4F64-BE33-00D074458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aveikslėlis 3" descr="Paveikslėlis, kuriame yra vanduo, dangus, laukas, valtis&#10;&#10;Automatiškai sugeneruotas aprašymas">
            <a:extLst>
              <a:ext uri="{FF2B5EF4-FFF2-40B4-BE49-F238E27FC236}">
                <a16:creationId xmlns:a16="http://schemas.microsoft.com/office/drawing/2014/main" id="{A068CBB2-FB85-4739-A924-FC5DC91D964B}"/>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11765"/>
          <a:stretch/>
        </p:blipFill>
        <p:spPr>
          <a:xfrm>
            <a:off x="3" y="10"/>
            <a:ext cx="12191997" cy="6857990"/>
          </a:xfrm>
          <a:prstGeom prst="rect">
            <a:avLst/>
          </a:prstGeom>
        </p:spPr>
      </p:pic>
      <p:sp>
        <p:nvSpPr>
          <p:cNvPr id="2" name="Pavadinimas 1">
            <a:extLst>
              <a:ext uri="{FF2B5EF4-FFF2-40B4-BE49-F238E27FC236}">
                <a16:creationId xmlns:a16="http://schemas.microsoft.com/office/drawing/2014/main" id="{FC5D9683-3A3F-46AF-A8B3-EEFACE8CEFD2}"/>
              </a:ext>
            </a:extLst>
          </p:cNvPr>
          <p:cNvSpPr>
            <a:spLocks noGrp="1"/>
          </p:cNvSpPr>
          <p:nvPr>
            <p:ph type="title"/>
          </p:nvPr>
        </p:nvSpPr>
        <p:spPr>
          <a:xfrm>
            <a:off x="838200" y="365125"/>
            <a:ext cx="10515600" cy="1325563"/>
          </a:xfrm>
        </p:spPr>
        <p:txBody>
          <a:bodyPr>
            <a:normAutofit/>
          </a:bodyPr>
          <a:lstStyle/>
          <a:p>
            <a:r>
              <a:rPr lang="lt-LT" sz="4200" b="1">
                <a:solidFill>
                  <a:srgbClr val="FFFFFF"/>
                </a:solidFill>
                <a:latin typeface="Times New Roman" panose="02020603050405020304" pitchFamily="18" charset="0"/>
                <a:ea typeface="Times New Roman" panose="02020603050405020304" pitchFamily="18" charset="0"/>
              </a:rPr>
              <a:t>Identifikuoti šie pagrindiniai poreikiai: </a:t>
            </a:r>
            <a:br>
              <a:rPr lang="lt-LT" sz="4200">
                <a:solidFill>
                  <a:srgbClr val="FFFFFF"/>
                </a:solidFill>
                <a:latin typeface="Times New Roman" panose="02020603050405020304" pitchFamily="18" charset="0"/>
                <a:ea typeface="Calibri" panose="020F0502020204030204" pitchFamily="34" charset="0"/>
              </a:rPr>
            </a:br>
            <a:endParaRPr lang="lt-LT" sz="4200">
              <a:solidFill>
                <a:srgbClr val="FFFFFF"/>
              </a:solidFill>
            </a:endParaRPr>
          </a:p>
        </p:txBody>
      </p:sp>
      <p:sp>
        <p:nvSpPr>
          <p:cNvPr id="11" name="sketchy line">
            <a:extLst>
              <a:ext uri="{FF2B5EF4-FFF2-40B4-BE49-F238E27FC236}">
                <a16:creationId xmlns:a16="http://schemas.microsoft.com/office/drawing/2014/main" id="{7E2BE7F7-CA89-4002-ACCE-A478AEA24F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4399" y="1681544"/>
            <a:ext cx="9692640" cy="18288"/>
          </a:xfrm>
          <a:custGeom>
            <a:avLst/>
            <a:gdLst>
              <a:gd name="connsiteX0" fmla="*/ 0 w 9692640"/>
              <a:gd name="connsiteY0" fmla="*/ 0 h 18288"/>
              <a:gd name="connsiteX1" fmla="*/ 401552 w 9692640"/>
              <a:gd name="connsiteY1" fmla="*/ 0 h 18288"/>
              <a:gd name="connsiteX2" fmla="*/ 996957 w 9692640"/>
              <a:gd name="connsiteY2" fmla="*/ 0 h 18288"/>
              <a:gd name="connsiteX3" fmla="*/ 1398509 w 9692640"/>
              <a:gd name="connsiteY3" fmla="*/ 0 h 18288"/>
              <a:gd name="connsiteX4" fmla="*/ 2090841 w 9692640"/>
              <a:gd name="connsiteY4" fmla="*/ 0 h 18288"/>
              <a:gd name="connsiteX5" fmla="*/ 2686246 w 9692640"/>
              <a:gd name="connsiteY5" fmla="*/ 0 h 18288"/>
              <a:gd name="connsiteX6" fmla="*/ 3475504 w 9692640"/>
              <a:gd name="connsiteY6" fmla="*/ 0 h 18288"/>
              <a:gd name="connsiteX7" fmla="*/ 4361688 w 9692640"/>
              <a:gd name="connsiteY7" fmla="*/ 0 h 18288"/>
              <a:gd name="connsiteX8" fmla="*/ 5054019 w 9692640"/>
              <a:gd name="connsiteY8" fmla="*/ 0 h 18288"/>
              <a:gd name="connsiteX9" fmla="*/ 5940204 w 9692640"/>
              <a:gd name="connsiteY9" fmla="*/ 0 h 18288"/>
              <a:gd name="connsiteX10" fmla="*/ 6632535 w 9692640"/>
              <a:gd name="connsiteY10" fmla="*/ 0 h 18288"/>
              <a:gd name="connsiteX11" fmla="*/ 7034087 w 9692640"/>
              <a:gd name="connsiteY11" fmla="*/ 0 h 18288"/>
              <a:gd name="connsiteX12" fmla="*/ 7532566 w 9692640"/>
              <a:gd name="connsiteY12" fmla="*/ 0 h 18288"/>
              <a:gd name="connsiteX13" fmla="*/ 8418750 w 9692640"/>
              <a:gd name="connsiteY13" fmla="*/ 0 h 18288"/>
              <a:gd name="connsiteX14" fmla="*/ 9692640 w 9692640"/>
              <a:gd name="connsiteY14" fmla="*/ 0 h 18288"/>
              <a:gd name="connsiteX15" fmla="*/ 9692640 w 9692640"/>
              <a:gd name="connsiteY15" fmla="*/ 18288 h 18288"/>
              <a:gd name="connsiteX16" fmla="*/ 9000309 w 9692640"/>
              <a:gd name="connsiteY16" fmla="*/ 18288 h 18288"/>
              <a:gd name="connsiteX17" fmla="*/ 8307977 w 9692640"/>
              <a:gd name="connsiteY17" fmla="*/ 18288 h 18288"/>
              <a:gd name="connsiteX18" fmla="*/ 7712572 w 9692640"/>
              <a:gd name="connsiteY18" fmla="*/ 18288 h 18288"/>
              <a:gd name="connsiteX19" fmla="*/ 7214093 w 9692640"/>
              <a:gd name="connsiteY19" fmla="*/ 18288 h 18288"/>
              <a:gd name="connsiteX20" fmla="*/ 6327909 w 9692640"/>
              <a:gd name="connsiteY20" fmla="*/ 18288 h 18288"/>
              <a:gd name="connsiteX21" fmla="*/ 5635578 w 9692640"/>
              <a:gd name="connsiteY21" fmla="*/ 18288 h 18288"/>
              <a:gd name="connsiteX22" fmla="*/ 4846320 w 9692640"/>
              <a:gd name="connsiteY22" fmla="*/ 18288 h 18288"/>
              <a:gd name="connsiteX23" fmla="*/ 4444768 w 9692640"/>
              <a:gd name="connsiteY23" fmla="*/ 18288 h 18288"/>
              <a:gd name="connsiteX24" fmla="*/ 3946289 w 9692640"/>
              <a:gd name="connsiteY24" fmla="*/ 18288 h 18288"/>
              <a:gd name="connsiteX25" fmla="*/ 3253958 w 9692640"/>
              <a:gd name="connsiteY25" fmla="*/ 18288 h 18288"/>
              <a:gd name="connsiteX26" fmla="*/ 2464700 w 9692640"/>
              <a:gd name="connsiteY26" fmla="*/ 18288 h 18288"/>
              <a:gd name="connsiteX27" fmla="*/ 2063148 w 9692640"/>
              <a:gd name="connsiteY27" fmla="*/ 18288 h 18288"/>
              <a:gd name="connsiteX28" fmla="*/ 1661595 w 9692640"/>
              <a:gd name="connsiteY28" fmla="*/ 18288 h 18288"/>
              <a:gd name="connsiteX29" fmla="*/ 969264 w 9692640"/>
              <a:gd name="connsiteY29" fmla="*/ 18288 h 18288"/>
              <a:gd name="connsiteX30" fmla="*/ 0 w 9692640"/>
              <a:gd name="connsiteY30" fmla="*/ 18288 h 18288"/>
              <a:gd name="connsiteX31" fmla="*/ 0 w 9692640"/>
              <a:gd name="connsiteY3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92640" h="18288" fill="none" extrusionOk="0">
                <a:moveTo>
                  <a:pt x="0" y="0"/>
                </a:moveTo>
                <a:cubicBezTo>
                  <a:pt x="142992" y="4732"/>
                  <a:pt x="265909" y="-3365"/>
                  <a:pt x="401552" y="0"/>
                </a:cubicBezTo>
                <a:cubicBezTo>
                  <a:pt x="537195" y="3365"/>
                  <a:pt x="738153" y="6482"/>
                  <a:pt x="996957" y="0"/>
                </a:cubicBezTo>
                <a:cubicBezTo>
                  <a:pt x="1255762" y="-6482"/>
                  <a:pt x="1280511" y="12509"/>
                  <a:pt x="1398509" y="0"/>
                </a:cubicBezTo>
                <a:cubicBezTo>
                  <a:pt x="1516507" y="-12509"/>
                  <a:pt x="1782573" y="-31523"/>
                  <a:pt x="2090841" y="0"/>
                </a:cubicBezTo>
                <a:cubicBezTo>
                  <a:pt x="2399109" y="31523"/>
                  <a:pt x="2488380" y="26286"/>
                  <a:pt x="2686246" y="0"/>
                </a:cubicBezTo>
                <a:cubicBezTo>
                  <a:pt x="2884112" y="-26286"/>
                  <a:pt x="3186024" y="-14734"/>
                  <a:pt x="3475504" y="0"/>
                </a:cubicBezTo>
                <a:cubicBezTo>
                  <a:pt x="3764984" y="14734"/>
                  <a:pt x="4053017" y="43292"/>
                  <a:pt x="4361688" y="0"/>
                </a:cubicBezTo>
                <a:cubicBezTo>
                  <a:pt x="4670359" y="-43292"/>
                  <a:pt x="4736164" y="-729"/>
                  <a:pt x="5054019" y="0"/>
                </a:cubicBezTo>
                <a:cubicBezTo>
                  <a:pt x="5371874" y="729"/>
                  <a:pt x="5543528" y="-22963"/>
                  <a:pt x="5940204" y="0"/>
                </a:cubicBezTo>
                <a:cubicBezTo>
                  <a:pt x="6336881" y="22963"/>
                  <a:pt x="6423838" y="6469"/>
                  <a:pt x="6632535" y="0"/>
                </a:cubicBezTo>
                <a:cubicBezTo>
                  <a:pt x="6841232" y="-6469"/>
                  <a:pt x="6852819" y="17036"/>
                  <a:pt x="7034087" y="0"/>
                </a:cubicBezTo>
                <a:cubicBezTo>
                  <a:pt x="7215355" y="-17036"/>
                  <a:pt x="7313136" y="11151"/>
                  <a:pt x="7532566" y="0"/>
                </a:cubicBezTo>
                <a:cubicBezTo>
                  <a:pt x="7751996" y="-11151"/>
                  <a:pt x="8015001" y="25614"/>
                  <a:pt x="8418750" y="0"/>
                </a:cubicBezTo>
                <a:cubicBezTo>
                  <a:pt x="8822499" y="-25614"/>
                  <a:pt x="9163239" y="48603"/>
                  <a:pt x="9692640" y="0"/>
                </a:cubicBezTo>
                <a:cubicBezTo>
                  <a:pt x="9691955" y="4437"/>
                  <a:pt x="9693170" y="10717"/>
                  <a:pt x="9692640" y="18288"/>
                </a:cubicBezTo>
                <a:cubicBezTo>
                  <a:pt x="9545125" y="42172"/>
                  <a:pt x="9164259" y="6706"/>
                  <a:pt x="9000309" y="18288"/>
                </a:cubicBezTo>
                <a:cubicBezTo>
                  <a:pt x="8836359" y="29870"/>
                  <a:pt x="8521035" y="-14108"/>
                  <a:pt x="8307977" y="18288"/>
                </a:cubicBezTo>
                <a:cubicBezTo>
                  <a:pt x="8094919" y="50684"/>
                  <a:pt x="7881757" y="11235"/>
                  <a:pt x="7712572" y="18288"/>
                </a:cubicBezTo>
                <a:cubicBezTo>
                  <a:pt x="7543387" y="25341"/>
                  <a:pt x="7358861" y="20625"/>
                  <a:pt x="7214093" y="18288"/>
                </a:cubicBezTo>
                <a:cubicBezTo>
                  <a:pt x="7069325" y="15951"/>
                  <a:pt x="6523705" y="52160"/>
                  <a:pt x="6327909" y="18288"/>
                </a:cubicBezTo>
                <a:cubicBezTo>
                  <a:pt x="6132113" y="-15584"/>
                  <a:pt x="5923847" y="21204"/>
                  <a:pt x="5635578" y="18288"/>
                </a:cubicBezTo>
                <a:cubicBezTo>
                  <a:pt x="5347309" y="15372"/>
                  <a:pt x="5114749" y="50642"/>
                  <a:pt x="4846320" y="18288"/>
                </a:cubicBezTo>
                <a:cubicBezTo>
                  <a:pt x="4577891" y="-14066"/>
                  <a:pt x="4576701" y="1487"/>
                  <a:pt x="4444768" y="18288"/>
                </a:cubicBezTo>
                <a:cubicBezTo>
                  <a:pt x="4312835" y="35089"/>
                  <a:pt x="4112575" y="15158"/>
                  <a:pt x="3946289" y="18288"/>
                </a:cubicBezTo>
                <a:cubicBezTo>
                  <a:pt x="3780003" y="21418"/>
                  <a:pt x="3396009" y="18797"/>
                  <a:pt x="3253958" y="18288"/>
                </a:cubicBezTo>
                <a:cubicBezTo>
                  <a:pt x="3111907" y="17779"/>
                  <a:pt x="2760272" y="57223"/>
                  <a:pt x="2464700" y="18288"/>
                </a:cubicBezTo>
                <a:cubicBezTo>
                  <a:pt x="2169128" y="-20647"/>
                  <a:pt x="2232262" y="7960"/>
                  <a:pt x="2063148" y="18288"/>
                </a:cubicBezTo>
                <a:cubicBezTo>
                  <a:pt x="1894034" y="28616"/>
                  <a:pt x="1799338" y="3019"/>
                  <a:pt x="1661595" y="18288"/>
                </a:cubicBezTo>
                <a:cubicBezTo>
                  <a:pt x="1523852" y="33557"/>
                  <a:pt x="1113928" y="-4352"/>
                  <a:pt x="969264" y="18288"/>
                </a:cubicBezTo>
                <a:cubicBezTo>
                  <a:pt x="824600" y="40928"/>
                  <a:pt x="356149" y="-3128"/>
                  <a:pt x="0" y="18288"/>
                </a:cubicBezTo>
                <a:cubicBezTo>
                  <a:pt x="-540" y="12521"/>
                  <a:pt x="894" y="7749"/>
                  <a:pt x="0" y="0"/>
                </a:cubicBezTo>
                <a:close/>
              </a:path>
              <a:path w="9692640" h="18288" stroke="0" extrusionOk="0">
                <a:moveTo>
                  <a:pt x="0" y="0"/>
                </a:moveTo>
                <a:cubicBezTo>
                  <a:pt x="162642" y="3864"/>
                  <a:pt x="346119" y="-18364"/>
                  <a:pt x="498479" y="0"/>
                </a:cubicBezTo>
                <a:cubicBezTo>
                  <a:pt x="650839" y="18364"/>
                  <a:pt x="712065" y="-9389"/>
                  <a:pt x="900031" y="0"/>
                </a:cubicBezTo>
                <a:cubicBezTo>
                  <a:pt x="1087997" y="9389"/>
                  <a:pt x="1177291" y="3685"/>
                  <a:pt x="1398509" y="0"/>
                </a:cubicBezTo>
                <a:cubicBezTo>
                  <a:pt x="1619727" y="-3685"/>
                  <a:pt x="1874008" y="-8897"/>
                  <a:pt x="2090841" y="0"/>
                </a:cubicBezTo>
                <a:cubicBezTo>
                  <a:pt x="2307674" y="8897"/>
                  <a:pt x="2573432" y="-313"/>
                  <a:pt x="2880099" y="0"/>
                </a:cubicBezTo>
                <a:cubicBezTo>
                  <a:pt x="3186766" y="313"/>
                  <a:pt x="3422577" y="10664"/>
                  <a:pt x="3766283" y="0"/>
                </a:cubicBezTo>
                <a:cubicBezTo>
                  <a:pt x="4109989" y="-10664"/>
                  <a:pt x="4342683" y="-32873"/>
                  <a:pt x="4652467" y="0"/>
                </a:cubicBezTo>
                <a:cubicBezTo>
                  <a:pt x="4962251" y="32873"/>
                  <a:pt x="5122120" y="29155"/>
                  <a:pt x="5247872" y="0"/>
                </a:cubicBezTo>
                <a:cubicBezTo>
                  <a:pt x="5373625" y="-29155"/>
                  <a:pt x="5749491" y="1706"/>
                  <a:pt x="6037130" y="0"/>
                </a:cubicBezTo>
                <a:cubicBezTo>
                  <a:pt x="6324769" y="-1706"/>
                  <a:pt x="6531407" y="1172"/>
                  <a:pt x="6729461" y="0"/>
                </a:cubicBezTo>
                <a:cubicBezTo>
                  <a:pt x="6927515" y="-1172"/>
                  <a:pt x="7096794" y="-1520"/>
                  <a:pt x="7324867" y="0"/>
                </a:cubicBezTo>
                <a:cubicBezTo>
                  <a:pt x="7552940" y="1520"/>
                  <a:pt x="7878827" y="-17110"/>
                  <a:pt x="8114124" y="0"/>
                </a:cubicBezTo>
                <a:cubicBezTo>
                  <a:pt x="8349421" y="17110"/>
                  <a:pt x="8334208" y="15114"/>
                  <a:pt x="8515677" y="0"/>
                </a:cubicBezTo>
                <a:cubicBezTo>
                  <a:pt x="8697146" y="-15114"/>
                  <a:pt x="9236164" y="22466"/>
                  <a:pt x="9692640" y="0"/>
                </a:cubicBezTo>
                <a:cubicBezTo>
                  <a:pt x="9692735" y="8251"/>
                  <a:pt x="9692514" y="12333"/>
                  <a:pt x="9692640" y="18288"/>
                </a:cubicBezTo>
                <a:cubicBezTo>
                  <a:pt x="9410102" y="47398"/>
                  <a:pt x="9172773" y="7109"/>
                  <a:pt x="9000309" y="18288"/>
                </a:cubicBezTo>
                <a:cubicBezTo>
                  <a:pt x="8827845" y="29467"/>
                  <a:pt x="8713608" y="28372"/>
                  <a:pt x="8501830" y="18288"/>
                </a:cubicBezTo>
                <a:cubicBezTo>
                  <a:pt x="8290052" y="8204"/>
                  <a:pt x="7893416" y="3561"/>
                  <a:pt x="7712572" y="18288"/>
                </a:cubicBezTo>
                <a:cubicBezTo>
                  <a:pt x="7531728" y="33015"/>
                  <a:pt x="7480716" y="17052"/>
                  <a:pt x="7311020" y="18288"/>
                </a:cubicBezTo>
                <a:cubicBezTo>
                  <a:pt x="7141324" y="19524"/>
                  <a:pt x="6962706" y="15975"/>
                  <a:pt x="6618688" y="18288"/>
                </a:cubicBezTo>
                <a:cubicBezTo>
                  <a:pt x="6274670" y="20601"/>
                  <a:pt x="6230664" y="-1692"/>
                  <a:pt x="6120210" y="18288"/>
                </a:cubicBezTo>
                <a:cubicBezTo>
                  <a:pt x="6009756" y="38268"/>
                  <a:pt x="5442516" y="28115"/>
                  <a:pt x="5234026" y="18288"/>
                </a:cubicBezTo>
                <a:cubicBezTo>
                  <a:pt x="5025536" y="8461"/>
                  <a:pt x="4953693" y="18182"/>
                  <a:pt x="4832473" y="18288"/>
                </a:cubicBezTo>
                <a:cubicBezTo>
                  <a:pt x="4711253" y="18394"/>
                  <a:pt x="4414565" y="-11251"/>
                  <a:pt x="4140142" y="18288"/>
                </a:cubicBezTo>
                <a:cubicBezTo>
                  <a:pt x="3865719" y="47827"/>
                  <a:pt x="3819081" y="16772"/>
                  <a:pt x="3738590" y="18288"/>
                </a:cubicBezTo>
                <a:cubicBezTo>
                  <a:pt x="3658099" y="19804"/>
                  <a:pt x="3427576" y="1385"/>
                  <a:pt x="3240111" y="18288"/>
                </a:cubicBezTo>
                <a:cubicBezTo>
                  <a:pt x="3052646" y="35191"/>
                  <a:pt x="2749652" y="-13914"/>
                  <a:pt x="2450853" y="18288"/>
                </a:cubicBezTo>
                <a:cubicBezTo>
                  <a:pt x="2152054" y="50490"/>
                  <a:pt x="1928331" y="61101"/>
                  <a:pt x="1564669" y="18288"/>
                </a:cubicBezTo>
                <a:cubicBezTo>
                  <a:pt x="1201007" y="-24525"/>
                  <a:pt x="1217828" y="-275"/>
                  <a:pt x="1066190" y="18288"/>
                </a:cubicBezTo>
                <a:cubicBezTo>
                  <a:pt x="914552" y="36851"/>
                  <a:pt x="418290" y="-14785"/>
                  <a:pt x="0" y="18288"/>
                </a:cubicBezTo>
                <a:cubicBezTo>
                  <a:pt x="641" y="14236"/>
                  <a:pt x="889" y="7550"/>
                  <a:pt x="0" y="0"/>
                </a:cubicBezTo>
                <a:close/>
              </a:path>
            </a:pathLst>
          </a:custGeom>
          <a:solidFill>
            <a:srgbClr val="FFFFFF">
              <a:alpha val="75000"/>
            </a:srgbClr>
          </a:solidFill>
          <a:ln w="44450" cap="rnd">
            <a:solidFill>
              <a:srgbClr val="FFFFFF">
                <a:alpha val="75000"/>
              </a:srgb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urinio vietos rezervavimo ženklas 2">
            <a:extLst>
              <a:ext uri="{FF2B5EF4-FFF2-40B4-BE49-F238E27FC236}">
                <a16:creationId xmlns:a16="http://schemas.microsoft.com/office/drawing/2014/main" id="{2563147F-07E4-4A0F-8A4D-9247D9F3562C}"/>
              </a:ext>
            </a:extLst>
          </p:cNvPr>
          <p:cNvSpPr>
            <a:spLocks noGrp="1"/>
          </p:cNvSpPr>
          <p:nvPr>
            <p:ph idx="1"/>
          </p:nvPr>
        </p:nvSpPr>
        <p:spPr>
          <a:xfrm>
            <a:off x="838200" y="2004446"/>
            <a:ext cx="10515600" cy="4176897"/>
          </a:xfrm>
        </p:spPr>
        <p:txBody>
          <a:bodyPr>
            <a:normAutofit/>
          </a:bodyPr>
          <a:lstStyle/>
          <a:p>
            <a:pPr marL="342900" lvl="0" indent="-342900" fontAlgn="base" hangingPunct="0">
              <a:spcBef>
                <a:spcPts val="600"/>
              </a:spcBef>
              <a:buFont typeface="Symbol" panose="05050102010706020507" pitchFamily="18" charset="2"/>
              <a:buChar char=""/>
            </a:pPr>
            <a:r>
              <a:rPr lang="lt-LT" sz="2200">
                <a:solidFill>
                  <a:srgbClr val="FFFFFF"/>
                </a:solidFill>
                <a:effectLst/>
                <a:latin typeface="Times New Roman" panose="02020603050405020304" pitchFamily="18" charset="0"/>
                <a:ea typeface="Times New Roman" panose="02020603050405020304" pitchFamily="18" charset="0"/>
              </a:rPr>
              <a:t>verslo vystymas, įskaitant tvarią akvakultūrą ir kitus mėlynojo augimo sektorius, remiant turizmo ir kitų paslaugų derinimą su žvejyba ir akvakultūra;</a:t>
            </a:r>
            <a:endParaRPr lang="lt-LT" sz="2200">
              <a:solidFill>
                <a:srgbClr val="FFFFFF"/>
              </a:solidFill>
              <a:effectLst/>
              <a:latin typeface="Times New Roman" panose="02020603050405020304" pitchFamily="18" charset="0"/>
              <a:ea typeface="Calibri" panose="020F0502020204030204" pitchFamily="34" charset="0"/>
            </a:endParaRPr>
          </a:p>
          <a:p>
            <a:pPr marL="342900" lvl="0" indent="-342900" fontAlgn="base" hangingPunct="0">
              <a:buFont typeface="Symbol" panose="05050102010706020507" pitchFamily="18" charset="2"/>
              <a:buChar char=""/>
            </a:pPr>
            <a:r>
              <a:rPr lang="lt-LT" sz="2200">
                <a:solidFill>
                  <a:srgbClr val="FFFFFF"/>
                </a:solidFill>
                <a:effectLst/>
                <a:latin typeface="Times New Roman" panose="02020603050405020304" pitchFamily="18" charset="0"/>
                <a:ea typeface="Times New Roman" panose="02020603050405020304" pitchFamily="18" charset="0"/>
              </a:rPr>
              <a:t>tvarių  maisto sistemų plėtojimas,  skatinant mėlynosios ekonomikos sektorių integravimą į vietos bendruomenių ekonomines veiklas, vietos laimikio rinkodarą  ir vertės didinimą, bendradarbiavimą;</a:t>
            </a:r>
            <a:endParaRPr lang="lt-LT" sz="2200">
              <a:solidFill>
                <a:srgbClr val="FFFFFF"/>
              </a:solidFill>
              <a:effectLst/>
              <a:latin typeface="Times New Roman" panose="02020603050405020304" pitchFamily="18" charset="0"/>
              <a:ea typeface="Calibri" panose="020F0502020204030204" pitchFamily="34" charset="0"/>
            </a:endParaRPr>
          </a:p>
          <a:p>
            <a:pPr marL="342900" lvl="0" indent="-342900" fontAlgn="base" hangingPunct="0">
              <a:buFont typeface="Symbol" panose="05050102010706020507" pitchFamily="18" charset="2"/>
              <a:buChar char=""/>
            </a:pPr>
            <a:r>
              <a:rPr lang="lt-LT" sz="2200">
                <a:solidFill>
                  <a:srgbClr val="FFFFFF"/>
                </a:solidFill>
                <a:effectLst/>
                <a:latin typeface="Times New Roman" panose="02020603050405020304" pitchFamily="18" charset="0"/>
                <a:ea typeface="Times New Roman" panose="02020603050405020304" pitchFamily="18" charset="0"/>
              </a:rPr>
              <a:t>klimato kaitos švelninimas ir prisitaikymas, biologinės įvairovės išsaugojimas, investuojant į žiedinę ekonomiką, skaitmeninimą, vietos išteklių valdymo stiprinimą;</a:t>
            </a:r>
            <a:endParaRPr lang="lt-LT" sz="2200">
              <a:solidFill>
                <a:srgbClr val="FFFFFF"/>
              </a:solidFill>
              <a:effectLst/>
              <a:latin typeface="Times New Roman" panose="02020603050405020304" pitchFamily="18" charset="0"/>
              <a:ea typeface="Calibri" panose="020F0502020204030204" pitchFamily="34" charset="0"/>
            </a:endParaRPr>
          </a:p>
          <a:p>
            <a:pPr marL="342900" lvl="0" indent="-342900" fontAlgn="base" hangingPunct="0">
              <a:spcAft>
                <a:spcPts val="600"/>
              </a:spcAft>
              <a:buFont typeface="Symbol" panose="05050102010706020507" pitchFamily="18" charset="2"/>
              <a:buChar char=""/>
            </a:pPr>
            <a:r>
              <a:rPr lang="lt-LT" sz="2200">
                <a:solidFill>
                  <a:srgbClr val="FFFFFF"/>
                </a:solidFill>
                <a:effectLst/>
                <a:latin typeface="Times New Roman" panose="02020603050405020304" pitchFamily="18" charset="0"/>
                <a:ea typeface="Times New Roman" panose="02020603050405020304" pitchFamily="18" charset="0"/>
              </a:rPr>
              <a:t>bendruomenių gyvybingumo stiprinimas, investuojant į saugių ir kokybiškų darbo vietų kūrimą ir socialinės įtraukties  didinimą, jaunimo pritraukimą.</a:t>
            </a:r>
            <a:endParaRPr lang="lt-LT" sz="2200">
              <a:solidFill>
                <a:srgbClr val="FFFFFF"/>
              </a:solidFill>
              <a:effectLst/>
              <a:latin typeface="Times New Roman" panose="02020603050405020304" pitchFamily="18" charset="0"/>
              <a:ea typeface="Calibri" panose="020F0502020204030204" pitchFamily="34" charset="0"/>
            </a:endParaRPr>
          </a:p>
          <a:p>
            <a:endParaRPr lang="lt-LT" sz="2200">
              <a:solidFill>
                <a:srgbClr val="FFFFFF"/>
              </a:solidFill>
            </a:endParaRPr>
          </a:p>
        </p:txBody>
      </p:sp>
    </p:spTree>
    <p:extLst>
      <p:ext uri="{BB962C8B-B14F-4D97-AF65-F5344CB8AC3E}">
        <p14:creationId xmlns:p14="http://schemas.microsoft.com/office/powerpoint/2010/main" val="110619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CF8A4605-BDC8-42F1-BE1B-1E0324E974A0}"/>
              </a:ext>
            </a:extLst>
          </p:cNvPr>
          <p:cNvSpPr>
            <a:spLocks noGrp="1"/>
          </p:cNvSpPr>
          <p:nvPr>
            <p:ph type="title"/>
          </p:nvPr>
        </p:nvSpPr>
        <p:spPr>
          <a:xfrm>
            <a:off x="838200" y="500062"/>
            <a:ext cx="10515600" cy="1325563"/>
          </a:xfrm>
        </p:spPr>
        <p:txBody>
          <a:bodyPr>
            <a:normAutofit fontScale="90000"/>
          </a:bodyPr>
          <a:lstStyle/>
          <a:p>
            <a:pPr algn="ctr"/>
            <a:r>
              <a:rPr lang="lt-LT" b="1" dirty="0">
                <a:latin typeface="Times New Roman" panose="02020603050405020304" pitchFamily="18" charset="0"/>
                <a:cs typeface="Times New Roman" panose="02020603050405020304" pitchFamily="18" charset="0"/>
              </a:rPr>
              <a:t>Bendruomenės inicijuota vietos plėtra (BIVP) žvejybos ir akvakultūros regionuose</a:t>
            </a:r>
          </a:p>
        </p:txBody>
      </p:sp>
      <p:pic>
        <p:nvPicPr>
          <p:cNvPr id="6" name="Paveikslėlis 5">
            <a:extLst>
              <a:ext uri="{FF2B5EF4-FFF2-40B4-BE49-F238E27FC236}">
                <a16:creationId xmlns:a16="http://schemas.microsoft.com/office/drawing/2014/main" id="{47B9278C-E7B6-4B98-97D0-256D527D2E8E}"/>
              </a:ext>
            </a:extLst>
          </p:cNvPr>
          <p:cNvPicPr>
            <a:picLocks noChangeAspect="1"/>
          </p:cNvPicPr>
          <p:nvPr/>
        </p:nvPicPr>
        <p:blipFill>
          <a:blip r:embed="rId2"/>
          <a:stretch>
            <a:fillRect/>
          </a:stretch>
        </p:blipFill>
        <p:spPr>
          <a:xfrm flipH="1">
            <a:off x="2436718" y="4410635"/>
            <a:ext cx="3659282" cy="2173936"/>
          </a:xfrm>
          <a:prstGeom prst="rect">
            <a:avLst/>
          </a:prstGeom>
          <a:ln w="19050">
            <a:solidFill>
              <a:schemeClr val="tx1"/>
            </a:solidFill>
          </a:ln>
        </p:spPr>
      </p:pic>
      <p:pic>
        <p:nvPicPr>
          <p:cNvPr id="5" name="Paveikslėlis 4">
            <a:extLst>
              <a:ext uri="{FF2B5EF4-FFF2-40B4-BE49-F238E27FC236}">
                <a16:creationId xmlns:a16="http://schemas.microsoft.com/office/drawing/2014/main" id="{22C246FE-9C16-4157-B149-FE6F961BE975}"/>
              </a:ext>
            </a:extLst>
          </p:cNvPr>
          <p:cNvPicPr>
            <a:picLocks noChangeAspect="1"/>
          </p:cNvPicPr>
          <p:nvPr/>
        </p:nvPicPr>
        <p:blipFill>
          <a:blip r:embed="rId3"/>
          <a:stretch>
            <a:fillRect/>
          </a:stretch>
        </p:blipFill>
        <p:spPr>
          <a:xfrm>
            <a:off x="639360" y="2209239"/>
            <a:ext cx="3659282" cy="2439521"/>
          </a:xfrm>
          <a:prstGeom prst="rect">
            <a:avLst/>
          </a:prstGeom>
          <a:ln w="19050">
            <a:solidFill>
              <a:schemeClr val="tx1"/>
            </a:solidFill>
          </a:ln>
        </p:spPr>
      </p:pic>
      <p:sp>
        <p:nvSpPr>
          <p:cNvPr id="3" name="Turinio vietos rezervavimo ženklas 2">
            <a:extLst>
              <a:ext uri="{FF2B5EF4-FFF2-40B4-BE49-F238E27FC236}">
                <a16:creationId xmlns:a16="http://schemas.microsoft.com/office/drawing/2014/main" id="{94F362C7-168A-41A0-A894-F4FFD40980C3}"/>
              </a:ext>
            </a:extLst>
          </p:cNvPr>
          <p:cNvSpPr>
            <a:spLocks noGrp="1"/>
          </p:cNvSpPr>
          <p:nvPr>
            <p:ph idx="1"/>
          </p:nvPr>
        </p:nvSpPr>
        <p:spPr>
          <a:xfrm>
            <a:off x="5356120" y="1659208"/>
            <a:ext cx="6343113" cy="3041462"/>
          </a:xfrm>
        </p:spPr>
        <p:txBody>
          <a:bodyPr>
            <a:normAutofit/>
          </a:bodyPr>
          <a:lstStyle/>
          <a:p>
            <a:endParaRPr lang="lt-LT" sz="2400" dirty="0">
              <a:latin typeface="Times New Roman" panose="02020603050405020304" pitchFamily="18" charset="0"/>
              <a:cs typeface="Times New Roman" panose="02020603050405020304" pitchFamily="18" charset="0"/>
            </a:endParaRPr>
          </a:p>
          <a:p>
            <a:r>
              <a:rPr lang="lt-LT" sz="2400" dirty="0">
                <a:latin typeface="Times New Roman" panose="02020603050405020304" pitchFamily="18" charset="0"/>
                <a:cs typeface="Times New Roman" panose="02020603050405020304" pitchFamily="18" charset="0"/>
              </a:rPr>
              <a:t>Tikslas – užtikrinti bendruomenės inicijuotą vietos plėtrą, remiant darnų vietos ekonomikos ir bendruomenių vystymąsi ir skatinant vietos bendruomenes geriau išnaudoti tvarios mėlynosios ekonomikos siūlomas galimybes, pasitelkiant aplinkos, kultūros, socialinius ir            	žmogiškuosius išteklius ir juos stiprinant. </a:t>
            </a:r>
          </a:p>
          <a:p>
            <a:pPr marL="0" indent="0">
              <a:buNone/>
            </a:pPr>
            <a:endParaRPr lang="lt-LT" sz="2400" dirty="0">
              <a:latin typeface="Times New Roman" panose="02020603050405020304" pitchFamily="18" charset="0"/>
              <a:cs typeface="Times New Roman" panose="02020603050405020304" pitchFamily="18" charset="0"/>
            </a:endParaRPr>
          </a:p>
        </p:txBody>
      </p:sp>
      <p:grpSp>
        <p:nvGrpSpPr>
          <p:cNvPr id="7" name="Grupė 6">
            <a:extLst>
              <a:ext uri="{FF2B5EF4-FFF2-40B4-BE49-F238E27FC236}">
                <a16:creationId xmlns:a16="http://schemas.microsoft.com/office/drawing/2014/main" id="{CFF6B531-39D7-4086-9EA2-B615B6411FE9}"/>
              </a:ext>
            </a:extLst>
          </p:cNvPr>
          <p:cNvGrpSpPr/>
          <p:nvPr/>
        </p:nvGrpSpPr>
        <p:grpSpPr>
          <a:xfrm rot="5400000">
            <a:off x="10520706" y="229897"/>
            <a:ext cx="1442695" cy="1312110"/>
            <a:chOff x="224894" y="436234"/>
            <a:chExt cx="1442695" cy="1312110"/>
          </a:xfrm>
        </p:grpSpPr>
        <p:pic>
          <p:nvPicPr>
            <p:cNvPr id="8" name="Paveikslėlis 7">
              <a:extLst>
                <a:ext uri="{FF2B5EF4-FFF2-40B4-BE49-F238E27FC236}">
                  <a16:creationId xmlns:a16="http://schemas.microsoft.com/office/drawing/2014/main" id="{E018A52E-CBD9-4217-92AB-FB120310B40C}"/>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1923475" flipH="1">
              <a:off x="224894" y="436234"/>
              <a:ext cx="929195" cy="1312110"/>
            </a:xfrm>
            <a:prstGeom prst="rect">
              <a:avLst/>
            </a:prstGeom>
          </p:spPr>
        </p:pic>
        <p:pic>
          <p:nvPicPr>
            <p:cNvPr id="9" name="Paveikslėlis 8">
              <a:extLst>
                <a:ext uri="{FF2B5EF4-FFF2-40B4-BE49-F238E27FC236}">
                  <a16:creationId xmlns:a16="http://schemas.microsoft.com/office/drawing/2014/main" id="{2CE72801-402C-4E0D-9A91-4B8ADD40A774}"/>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17991623" flipV="1">
              <a:off x="1264246" y="924148"/>
              <a:ext cx="334434" cy="472252"/>
            </a:xfrm>
            <a:prstGeom prst="rect">
              <a:avLst/>
            </a:prstGeom>
          </p:spPr>
        </p:pic>
      </p:grpSp>
      <p:sp>
        <p:nvSpPr>
          <p:cNvPr id="10" name="TextBox 9">
            <a:extLst>
              <a:ext uri="{FF2B5EF4-FFF2-40B4-BE49-F238E27FC236}">
                <a16:creationId xmlns:a16="http://schemas.microsoft.com/office/drawing/2014/main" id="{46FCD230-EA07-4A72-B73F-B41E65C7AF32}"/>
              </a:ext>
            </a:extLst>
          </p:cNvPr>
          <p:cNvSpPr txBox="1"/>
          <p:nvPr/>
        </p:nvSpPr>
        <p:spPr>
          <a:xfrm>
            <a:off x="6226027" y="4783293"/>
            <a:ext cx="4213414" cy="830997"/>
          </a:xfrm>
          <a:prstGeom prst="rect">
            <a:avLst/>
          </a:prstGeom>
          <a:noFill/>
        </p:spPr>
        <p:txBody>
          <a:bodyPr wrap="square" rtlCol="0">
            <a:spAutoFit/>
          </a:bodyPr>
          <a:lstStyle/>
          <a:p>
            <a:pPr marL="285750" indent="-285750">
              <a:buFont typeface="Arial" panose="020B0604020202020204" pitchFamily="34" charset="0"/>
              <a:buChar char="•"/>
            </a:pPr>
            <a:r>
              <a:rPr lang="lt-LT" sz="2400" dirty="0">
                <a:latin typeface="Times New Roman" panose="02020603050405020304" pitchFamily="18" charset="0"/>
                <a:cs typeface="Times New Roman" panose="02020603050405020304" pitchFamily="18" charset="0"/>
              </a:rPr>
              <a:t>Planuojama suma BIVP įgyvendinti – 13 110 767 Eur.</a:t>
            </a:r>
          </a:p>
        </p:txBody>
      </p:sp>
    </p:spTree>
    <p:extLst>
      <p:ext uri="{BB962C8B-B14F-4D97-AF65-F5344CB8AC3E}">
        <p14:creationId xmlns:p14="http://schemas.microsoft.com/office/powerpoint/2010/main" val="191880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1000"/>
                                        <p:tgtEl>
                                          <p:spTgt spid="10">
                                            <p:txEl>
                                              <p:pRg st="0" end="0"/>
                                            </p:txEl>
                                          </p:spTgt>
                                        </p:tgtEl>
                                      </p:cBhvr>
                                    </p:animEffect>
                                    <p:anim calcmode="lin" valueType="num">
                                      <p:cBhvr>
                                        <p:cTn id="22"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6" presetClass="entr" presetSubtype="2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par>
                          <p:cTn id="28" fill="hold">
                            <p:stCondLst>
                              <p:cond delay="1500"/>
                            </p:stCondLst>
                            <p:childTnLst>
                              <p:par>
                                <p:cTn id="29" presetID="16" presetClass="entr" presetSubtype="2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5">
            <a:extLst>
              <a:ext uri="{FF2B5EF4-FFF2-40B4-BE49-F238E27FC236}">
                <a16:creationId xmlns:a16="http://schemas.microsoft.com/office/drawing/2014/main" id="{0C777BBD-C42C-46C6-8D2D-BD2F9613D6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aveikslėlis 3">
            <a:extLst>
              <a:ext uri="{FF2B5EF4-FFF2-40B4-BE49-F238E27FC236}">
                <a16:creationId xmlns:a16="http://schemas.microsoft.com/office/drawing/2014/main" id="{753888AD-6A6B-4076-855B-0E9E371C296E}"/>
              </a:ext>
            </a:extLst>
          </p:cNvPr>
          <p:cNvPicPr>
            <a:picLocks noChangeAspect="1"/>
          </p:cNvPicPr>
          <p:nvPr/>
        </p:nvPicPr>
        <p:blipFill rotWithShape="1">
          <a:blip r:embed="rId2"/>
          <a:srcRect t="13069" b="2662"/>
          <a:stretch/>
        </p:blipFill>
        <p:spPr>
          <a:xfrm flipH="1">
            <a:off x="0" y="10"/>
            <a:ext cx="12192000" cy="6857990"/>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21" name="Graphic 1">
            <a:extLst>
              <a:ext uri="{FF2B5EF4-FFF2-40B4-BE49-F238E27FC236}">
                <a16:creationId xmlns:a16="http://schemas.microsoft.com/office/drawing/2014/main" id="{721F817A-BF7E-440D-B296-66D86EDB06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bg1">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2" name="Pavadinimas 1">
            <a:extLst>
              <a:ext uri="{FF2B5EF4-FFF2-40B4-BE49-F238E27FC236}">
                <a16:creationId xmlns:a16="http://schemas.microsoft.com/office/drawing/2014/main" id="{88D93160-31C8-4634-AC7F-C8D6C3394C01}"/>
              </a:ext>
            </a:extLst>
          </p:cNvPr>
          <p:cNvSpPr>
            <a:spLocks noGrp="1"/>
          </p:cNvSpPr>
          <p:nvPr>
            <p:ph type="title"/>
          </p:nvPr>
        </p:nvSpPr>
        <p:spPr>
          <a:xfrm>
            <a:off x="3043011" y="970715"/>
            <a:ext cx="5861106" cy="1406070"/>
          </a:xfrm>
        </p:spPr>
        <p:txBody>
          <a:bodyPr anchor="b">
            <a:normAutofit/>
          </a:bodyPr>
          <a:lstStyle/>
          <a:p>
            <a:pPr algn="ctr"/>
            <a:r>
              <a:rPr lang="lt-LT" b="1" dirty="0">
                <a:latin typeface="Times New Roman" panose="02020603050405020304" pitchFamily="18" charset="0"/>
                <a:cs typeface="Times New Roman" panose="02020603050405020304" pitchFamily="18" charset="0"/>
              </a:rPr>
              <a:t>BIVP įgyvendinimas</a:t>
            </a:r>
          </a:p>
        </p:txBody>
      </p:sp>
      <p:sp>
        <p:nvSpPr>
          <p:cNvPr id="3" name="Turinio vietos rezervavimo ženklas 2">
            <a:extLst>
              <a:ext uri="{FF2B5EF4-FFF2-40B4-BE49-F238E27FC236}">
                <a16:creationId xmlns:a16="http://schemas.microsoft.com/office/drawing/2014/main" id="{81ECA754-85CB-4F3F-B9DA-BA1B095FD282}"/>
              </a:ext>
            </a:extLst>
          </p:cNvPr>
          <p:cNvSpPr>
            <a:spLocks noGrp="1"/>
          </p:cNvSpPr>
          <p:nvPr>
            <p:ph idx="1"/>
          </p:nvPr>
        </p:nvSpPr>
        <p:spPr>
          <a:xfrm>
            <a:off x="2820117" y="2558370"/>
            <a:ext cx="6548718" cy="2743200"/>
          </a:xfrm>
        </p:spPr>
        <p:txBody>
          <a:bodyPr>
            <a:noAutofit/>
          </a:bodyPr>
          <a:lstStyle/>
          <a:p>
            <a:pPr>
              <a:spcBef>
                <a:spcPts val="480"/>
              </a:spcBef>
              <a:spcAft>
                <a:spcPts val="480"/>
              </a:spcAft>
            </a:pPr>
            <a:r>
              <a:rPr lang="lt-LT" sz="2400" dirty="0">
                <a:effectLst/>
                <a:latin typeface="Times New Roman" panose="02020603050405020304" pitchFamily="18" charset="0"/>
                <a:ea typeface="Calibri" panose="020F0502020204030204" pitchFamily="34" charset="0"/>
              </a:rPr>
              <a:t>Bendruomenės inicijuota vietos plėtra bus vykdoma vadovaujant žvejybos ir akvakultūros regionų vietos veiklos grupėms (ŽRVVG), sudarytoms iš viešųjų ir privačiųjų vietos socialinių ir ekonominių interesų grupių, kuriose nė viena interesų grupė nekontroliuotų sprendimų priėmimo, atstovų;</a:t>
            </a:r>
          </a:p>
          <a:p>
            <a:endParaRPr lang="lt-LT" sz="2400" dirty="0"/>
          </a:p>
        </p:txBody>
      </p:sp>
      <p:grpSp>
        <p:nvGrpSpPr>
          <p:cNvPr id="12" name="Grupė 11">
            <a:extLst>
              <a:ext uri="{FF2B5EF4-FFF2-40B4-BE49-F238E27FC236}">
                <a16:creationId xmlns:a16="http://schemas.microsoft.com/office/drawing/2014/main" id="{2025C094-8040-4024-B0B2-3591119D0526}"/>
              </a:ext>
            </a:extLst>
          </p:cNvPr>
          <p:cNvGrpSpPr/>
          <p:nvPr/>
        </p:nvGrpSpPr>
        <p:grpSpPr>
          <a:xfrm>
            <a:off x="2591576" y="499413"/>
            <a:ext cx="1442694" cy="1312110"/>
            <a:chOff x="224894" y="436234"/>
            <a:chExt cx="1442694" cy="1312110"/>
          </a:xfrm>
        </p:grpSpPr>
        <p:pic>
          <p:nvPicPr>
            <p:cNvPr id="14" name="Paveikslėlis 13">
              <a:extLst>
                <a:ext uri="{FF2B5EF4-FFF2-40B4-BE49-F238E27FC236}">
                  <a16:creationId xmlns:a16="http://schemas.microsoft.com/office/drawing/2014/main" id="{5540CDE2-688F-4CF9-A78B-E0E7893F3274}"/>
                </a:ext>
              </a:extLst>
            </p:cNvPr>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1923475" flipH="1">
              <a:off x="224894" y="436234"/>
              <a:ext cx="929195" cy="1312110"/>
            </a:xfrm>
            <a:prstGeom prst="rect">
              <a:avLst/>
            </a:prstGeom>
          </p:spPr>
        </p:pic>
        <p:pic>
          <p:nvPicPr>
            <p:cNvPr id="15" name="Paveikslėlis 14">
              <a:extLst>
                <a:ext uri="{FF2B5EF4-FFF2-40B4-BE49-F238E27FC236}">
                  <a16:creationId xmlns:a16="http://schemas.microsoft.com/office/drawing/2014/main" id="{7A6409CA-FA56-43DB-8874-BACFCD4E6A01}"/>
                </a:ext>
              </a:extLst>
            </p:cNvPr>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backgroundRemoval t="10000" b="90000" l="10000" r="90000">
                          <a14:foregroundMark x1="75399" y1="19697" x2="86901" y2="42121"/>
                          <a14:backgroundMark x1="13578" y1="16667" x2="36102" y2="56364"/>
                          <a14:backgroundMark x1="36102" y1="56364" x2="44728" y2="81212"/>
                          <a14:backgroundMark x1="18690" y1="11212" x2="31470" y2="49697"/>
                          <a14:backgroundMark x1="31470" y1="49697" x2="25399" y2="35152"/>
                          <a14:backgroundMark x1="25399" y1="35152" x2="20927" y2="10606"/>
                          <a14:backgroundMark x1="20927" y1="10606" x2="30032" y2="44242"/>
                          <a14:backgroundMark x1="30032" y1="44242" x2="18690" y2="20909"/>
                          <a14:backgroundMark x1="18690" y1="20909" x2="24920" y2="53030"/>
                          <a14:backgroundMark x1="24920" y1="53030" x2="16613" y2="53333"/>
                          <a14:backgroundMark x1="16613" y1="53333" x2="12300" y2="32727"/>
                          <a14:backgroundMark x1="12300" y1="32727" x2="22204" y2="58788"/>
                          <a14:backgroundMark x1="22204" y1="58788" x2="18211" y2="31212"/>
                          <a14:backgroundMark x1="18211" y1="31212" x2="28914" y2="45758"/>
                          <a14:backgroundMark x1="28914" y1="45758" x2="35623" y2="76061"/>
                          <a14:backgroundMark x1="35623" y1="76061" x2="26198" y2="41515"/>
                          <a14:backgroundMark x1="26198" y1="41515" x2="26198" y2="88182"/>
                          <a14:backgroundMark x1="26198" y1="88182" x2="23323" y2="67879"/>
                          <a14:backgroundMark x1="23323" y1="67879" x2="23163" y2="84545"/>
                          <a14:backgroundMark x1="23163" y1="84545" x2="23163" y2="25758"/>
                          <a14:backgroundMark x1="23163" y1="25758" x2="15815" y2="11212"/>
                          <a14:backgroundMark x1="15815" y1="11212" x2="13099" y2="11212"/>
                          <a14:backgroundMark x1="4153" y1="0" x2="4952" y2="303"/>
                          <a14:backgroundMark x1="1278" y1="1212" x2="1917" y2="0"/>
                        </a14:backgroundRemoval>
                      </a14:imgEffect>
                      <a14:imgEffect>
                        <a14:brightnessContrast bright="40000" contrast="-40000"/>
                      </a14:imgEffect>
                    </a14:imgLayer>
                  </a14:imgProps>
                </a:ext>
              </a:extLst>
            </a:blip>
            <a:srcRect l="62668"/>
            <a:stretch/>
          </p:blipFill>
          <p:spPr>
            <a:xfrm rot="2970921">
              <a:off x="1264245" y="718589"/>
              <a:ext cx="334434" cy="472252"/>
            </a:xfrm>
            <a:prstGeom prst="rect">
              <a:avLst/>
            </a:prstGeom>
          </p:spPr>
        </p:pic>
      </p:grpSp>
    </p:spTree>
    <p:extLst>
      <p:ext uri="{BB962C8B-B14F-4D97-AF65-F5344CB8AC3E}">
        <p14:creationId xmlns:p14="http://schemas.microsoft.com/office/powerpoint/2010/main" val="19714926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fice“ tema">
  <a:themeElements>
    <a:clrScheme name="Violetinė">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1330</TotalTime>
  <Words>2017</Words>
  <Application>Microsoft Office PowerPoint</Application>
  <PresentationFormat>Plačiaekranė</PresentationFormat>
  <Paragraphs>289</Paragraphs>
  <Slides>24</Slides>
  <Notes>9</Notes>
  <HiddenSlides>0</HiddenSlides>
  <MMClips>0</MMClips>
  <ScaleCrop>false</ScaleCrop>
  <HeadingPairs>
    <vt:vector size="6" baseType="variant">
      <vt:variant>
        <vt:lpstr>Naudojami šriftai</vt:lpstr>
      </vt:variant>
      <vt:variant>
        <vt:i4>6</vt:i4>
      </vt:variant>
      <vt:variant>
        <vt:lpstr>Tema</vt:lpstr>
      </vt:variant>
      <vt:variant>
        <vt:i4>1</vt:i4>
      </vt:variant>
      <vt:variant>
        <vt:lpstr>Skaidrių pavadinimai</vt:lpstr>
      </vt:variant>
      <vt:variant>
        <vt:i4>24</vt:i4>
      </vt:variant>
    </vt:vector>
  </HeadingPairs>
  <TitlesOfParts>
    <vt:vector size="31" baseType="lpstr">
      <vt:lpstr>Arial</vt:lpstr>
      <vt:lpstr>Calibri</vt:lpstr>
      <vt:lpstr>Calibri Light</vt:lpstr>
      <vt:lpstr>Symbol</vt:lpstr>
      <vt:lpstr>Times New Roman</vt:lpstr>
      <vt:lpstr>Wingdings</vt:lpstr>
      <vt:lpstr>„Office“ tema</vt:lpstr>
      <vt:lpstr>3 prioriteto  „Sąlygų tvariai mėlynajai ekonomikai augti sudarymas ir pakrančių žvejybos ir akvakultūros bendruomenių vystymosi skatinimas“ pristatymas ir aptarimas</vt:lpstr>
      <vt:lpstr> EJRŽF 3 prioritetas  Sąlygų tvariai mėlynajai ekonomikai augti ir pakrantės bendruomenėms klestėti sudarymas </vt:lpstr>
      <vt:lpstr>SSGG analizė. Stiprybės</vt:lpstr>
      <vt:lpstr>SSGG analizė. Silpnybės</vt:lpstr>
      <vt:lpstr>SSGG analizė. Galimybės</vt:lpstr>
      <vt:lpstr>SSGG analizė. Grėsmės</vt:lpstr>
      <vt:lpstr>Identifikuoti šie pagrindiniai poreikiai:  </vt:lpstr>
      <vt:lpstr>Bendruomenės inicijuota vietos plėtra (BIVP) žvejybos ir akvakultūros regionuose</vt:lpstr>
      <vt:lpstr>BIVP įgyvendinimas</vt:lpstr>
      <vt:lpstr>„PowerPoint“ pateiktis</vt:lpstr>
      <vt:lpstr>BIVP įgyvendinimas</vt:lpstr>
      <vt:lpstr>Taikytina (BIVP) remiamiems veiksmams didžiausio pagalbos intensyvumo norma iki 100 % </vt:lpstr>
      <vt:lpstr>EJRŽF programavimas</vt:lpstr>
      <vt:lpstr>Galimi specifiniai tikslai, įgyvendinant BIVP VPS sandara</vt:lpstr>
      <vt:lpstr>Galimi specifiniai tikslai, įgyvendinant BIVP VPS sandara</vt:lpstr>
      <vt:lpstr>Galimi specifiniai tikslai, įgyvendinant BIVP  VPS sandara</vt:lpstr>
      <vt:lpstr>Galimi specifiniai tikslai, įgyvendinant BIVP  VPS sandara</vt:lpstr>
      <vt:lpstr>Teritorijos tinkamos kurtis žvejybos ir akvakultūros regionams:</vt:lpstr>
      <vt:lpstr>Teritorijos tinkamos kurtis žvejybos ir akvakultūros regionams:</vt:lpstr>
      <vt:lpstr>Teritorijos tinkamos kurtis žvejybos ir akvakultūros regionams:</vt:lpstr>
      <vt:lpstr>Teritorijos tinkamos kurtis žvejybos ir akvakultūros regionams:</vt:lpstr>
      <vt:lpstr>Reikalavimai žvejybos ir akvakultūros regionui</vt:lpstr>
      <vt:lpstr>Teritorijos tinkamos kurtis žvejybos ir akvakultūros regionams:</vt:lpstr>
      <vt:lpstr>„PowerPoint“ pateiktis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prioriteto „Sąlygų tvariai mėlynajai ekonomikai augti sudarymas ir pakrančių žvejybos ir akvakultūros bendruomenių vystymosi skatinimas“ pristatymas ir aptarimas</dc:title>
  <dc:creator>Tomas Keršys</dc:creator>
  <cp:lastModifiedBy>Tomas Keršys</cp:lastModifiedBy>
  <cp:revision>143</cp:revision>
  <dcterms:created xsi:type="dcterms:W3CDTF">2021-04-22T06:18:15Z</dcterms:created>
  <dcterms:modified xsi:type="dcterms:W3CDTF">2021-04-29T05:59:55Z</dcterms:modified>
</cp:coreProperties>
</file>